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80" r:id="rId3"/>
    <p:sldId id="281" r:id="rId4"/>
    <p:sldId id="259" r:id="rId5"/>
    <p:sldId id="274" r:id="rId6"/>
    <p:sldId id="260" r:id="rId7"/>
    <p:sldId id="278" r:id="rId8"/>
    <p:sldId id="279" r:id="rId9"/>
    <p:sldId id="261" r:id="rId10"/>
    <p:sldId id="262" r:id="rId11"/>
    <p:sldId id="277" r:id="rId12"/>
    <p:sldId id="257" r:id="rId13"/>
    <p:sldId id="263" r:id="rId14"/>
    <p:sldId id="264" r:id="rId15"/>
    <p:sldId id="273" r:id="rId16"/>
    <p:sldId id="265" r:id="rId17"/>
    <p:sldId id="270" r:id="rId18"/>
    <p:sldId id="271" r:id="rId19"/>
    <p:sldId id="272" r:id="rId20"/>
    <p:sldId id="266" r:id="rId21"/>
    <p:sldId id="269" r:id="rId22"/>
    <p:sldId id="267" r:id="rId23"/>
    <p:sldId id="268" r:id="rId24"/>
    <p:sldId id="275" r:id="rId25"/>
    <p:sldId id="27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96"/>
    <p:restoredTop sz="57711"/>
  </p:normalViewPr>
  <p:slideViewPr>
    <p:cSldViewPr snapToGrid="0">
      <p:cViewPr varScale="1">
        <p:scale>
          <a:sx n="102" d="100"/>
          <a:sy n="102" d="100"/>
        </p:scale>
        <p:origin x="1704" y="184"/>
      </p:cViewPr>
      <p:guideLst/>
    </p:cSldViewPr>
  </p:slideViewPr>
  <p:notesTextViewPr>
    <p:cViewPr>
      <p:scale>
        <a:sx n="1" d="1"/>
        <a:sy n="1" d="1"/>
      </p:scale>
      <p:origin x="0" y="0"/>
    </p:cViewPr>
  </p:notesTextViewPr>
  <p:notesViewPr>
    <p:cSldViewPr snapToGrid="0">
      <p:cViewPr varScale="1">
        <p:scale>
          <a:sx n="128" d="100"/>
          <a:sy n="128" d="100"/>
        </p:scale>
        <p:origin x="447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5:36.443"/>
    </inkml:context>
    <inkml:brush xml:id="br0">
      <inkml:brushProperty name="width" value="0.4" units="cm"/>
      <inkml:brushProperty name="height" value="0.8" units="cm"/>
      <inkml:brushProperty name="color" value="#FF40FF"/>
      <inkml:brushProperty name="tip" value="rectangle"/>
      <inkml:brushProperty name="rasterOp" value="maskPen"/>
    </inkml:brush>
  </inkml:definitions>
  <inkml:trace contextRef="#ctx0" brushRef="#br0">1 103,'85'-1,"-34"-1,1 1,6 0,3-1,13-1,6 0,-15 0,2-1,2 1,4-1,1 0,1 1,5-2,1 1,-1 0,-2 0,-1 1,-2-1,26 0,-4 0,-8 0,-4 1,-11 1,-2 0,-2 1,-2 1,-3 0,-1 1,7 0,1 0,0-1,0 0,3 1,0-1,-4 0,-3 0,-10-1,-4 1,32-1,-28 0,-25 0,-19 1,9 0,8 3,38 2,17 1,-33-3,2 0,5 0,2-1,4 0,3-1,6 0,3 0,6-1,2 0,4-1,1-1,0 0,-2-1,-7 0,-3 0,-10-1,-4 0,32-2,-37-1,-26 3,-22 2,8 1,-2 1,21 1,5 0,15 0,19 1,16-3,-42 0,1-1,1 0,-1-1,-3 1,0-1,39 0,-10 2,-5 2,-5 1,-5 1,1 0,3 0,8 2,7 1,8 1,3 1,4-3,-7-2,-12-2,-13-2,-21-1,-11 0,-17 1,4 1,1 0,13 4,7 2,5 3,12-1,13-2,26-1,-11-1,-18-2,-31-3,-34-3,-2-1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7:00.864"/>
    </inkml:context>
    <inkml:brush xml:id="br0">
      <inkml:brushProperty name="width" value="0.2" units="cm"/>
      <inkml:brushProperty name="height" value="0.4" units="cm"/>
      <inkml:brushProperty name="color" value="#FF8517"/>
      <inkml:brushProperty name="tip" value="rectangle"/>
      <inkml:brushProperty name="rasterOp" value="maskPen"/>
    </inkml:brush>
  </inkml:definitions>
  <inkml:trace contextRef="#ctx0" brushRef="#br0">8 0,'-4'31,"1"-5,3-12,-1 0,1 2,1 5,1 2,2 1,2-4,1-3,1-2,0-2,-1-2,-2-1,-1 0,1 2,1 3,3 6,2 2,1 1,2-1,0-2,3-2,1-2,1-3,-2-3,-2-3,-2-3,2-1,4-1,7 1,11 1,10 2,3 1,-6-1,-13-2,-13-3,-7-1,-5-1,5 0,-1 0,5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5:41.379"/>
    </inkml:context>
    <inkml:brush xml:id="br0">
      <inkml:brushProperty name="width" value="0.4" units="cm"/>
      <inkml:brushProperty name="height" value="0.8" units="cm"/>
      <inkml:brushProperty name="color" value="#FF40FF"/>
      <inkml:brushProperty name="tip" value="rectangle"/>
      <inkml:brushProperty name="rasterOp" value="maskPen"/>
    </inkml:brush>
  </inkml:definitions>
  <inkml:trace contextRef="#ctx0" brushRef="#br0">1 44,'88'0,"3"0,6 0,-37 0,2 0,8 0,1 0,8 0,1 0,0 0,0 0,0 0,-1 0,-1 0,-1 0,-5 0,0-1,0 1,0-1,-5 1,0-1,4 0,1 1,1-1,0 1,7 1,3-1,9 2,3 0,-28 0,2 0,1 0,5 0,2 0,1 0,7 0,2-1,0 0,2 0,1 0,-1-1,2 1,0-1,-1 0,-5 0,0 0,-3 1,-5-1,-3 1,0-1,25 1,-2 0,-12 0,-2 0,-6 0,-2-1,-7 0,0 0,1 0,0 0,0 0,1 0,3 0,2 0,6 0,1 1,2-1,0 0,3 0,-1-1,-5 0,-2 0,-4-1,-1 0,-2 0,-1 0,6 1,0 0,1 0,1 1,4 0,-1 0,-1 0,-1-1,-4 1,-1-1,3 1,0 0,0 0,0 1,2-1,1 2,2-1,0 1,4-1,1 0,1 0,2 0,4-1,2 0,-30-1,0 1,0 0,33-1,-1 1,0 0,-1 0,-27 1,1-1,0 0,0 1,0-1,2 0,8 1,3-1,1 0,2 0,1 0,0-1,0 1,0 0,-1-1,-5 0,-2 1,-2-1,-7 0,-2 0,-1 0,27 1,-2-1,-4 1,1 1,7 0,0 1,1 0,-1 0,0 0,0 0,-1 1,-1-1,-4 1,0 0,3-1,0 0,3 0,1 0,-30 0,1-1,0 0,0 0,0 0,-1 0,32 0,-2-1,-4 0,-4 0,-17-2,-3 1,-4-1,-3-1,-9 0,-4 0,41-3,-1 0,-1-2,-1 1,1-1,-3 0,-6 3,-3 0,-3 1,1 2,9-1,7 2,0 0,3 1,2 1,-44 0,1 1,6 0,2 0,10 1,2-1,5 1,1-1,-4 0,-1 0,5 1,-1-1,-10 1,-1-1,-7 1,-2-1,-3-1,-4 1,12-3,-22-1,-20-1,-13 0,14-6,-5 2,5-1,6 4,-5 3,22-1,0 0,4 0,-7-1,-2 0,1 2,9 0,13 2,14 2,2 3,-3 3,-15-1,-22-3,-13-3,-12-1,8-2,-2-1,9-2,-6-1,0 1,-2 1,-3 1,2 1,0 0,1 0,4-2,-10 1,10-1,-8 0,4 0,-3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5:57.052"/>
    </inkml:context>
    <inkml:brush xml:id="br0">
      <inkml:brushProperty name="width" value="0.4" units="cm"/>
      <inkml:brushProperty name="height" value="0.8" units="cm"/>
      <inkml:brushProperty name="color" value="#FF8517"/>
      <inkml:brushProperty name="tip" value="rectangle"/>
      <inkml:brushProperty name="rasterOp" value="maskPen"/>
    </inkml:brush>
  </inkml:definitions>
  <inkml:trace contextRef="#ctx0" brushRef="#br0">0 7,'54'6,"-1"-1,3 1,-2-2,43-6,-41 2,2-1,-2 0,0 0,-1 0,0 0,45 1,-13 0,4 0,-41 0,1 0,5 2,1-1,6 2,2 0,4 1,0 1,-2-1,0 1,5-1,0 0,-2-1,1-1,5 0,2-1,5 0,2-2,12 0,3-2,-27 2,1 0,0-1,2 1,1 0,-1 0,0 0,-1 0,-1 1,-6 0,-1 0,-2 0,24 0,-3 0,-10 0,-3 0,-7 0,-2 0,-4 0,1 0,5 0,2 0,5 1,3 0,8 0,3 0,4 1,0 0,1 0,0 0,2 1,1-1,-1 0,1 0,-2-1,1 0,-1-1,-1 1,-7-1,-3-1,-10 1,-2-1,-8 0,-3 0,36-1,-11-1,-12 0,-10-1,-6 1,-3-1,6 1,-1 2,2 0,-8 1,-10 0,-12 0,-7-1,-4 1,10-2,0 0,19-1,1 1,4 0,-2 0,-10 1,-9-1,-8 0,-6 0,2-1,6-1,0 1,5-2,-8 3,-7-2,-2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6:01.336"/>
    </inkml:context>
    <inkml:brush xml:id="br0">
      <inkml:brushProperty name="width" value="0.4" units="cm"/>
      <inkml:brushProperty name="height" value="0.8" units="cm"/>
      <inkml:brushProperty name="color" value="#FF8517"/>
      <inkml:brushProperty name="tip" value="rectangle"/>
      <inkml:brushProperty name="rasterOp" value="maskPen"/>
    </inkml:brush>
  </inkml:definitions>
  <inkml:trace contextRef="#ctx0" brushRef="#br0">0 62,'54'3,"-1"0,11 0,4 0,13 0,3 1,5-1,0 1,0 0,-3 1,-9-2,-2 1,-8-2,-1 0,2-1,2 0,5-2,2 0,13 0,4 0,-22 0,2 0,3 0,7 0,1 1,4-1,-13 1,3 0,1-1,1 1,7 0,1 0,1 0,2-1,-12 1,2-1,0 1,1-1,1 1,5-1,1 0,1 0,0 0,1 0,-1 0,0-1,1 1,1-1,0 1,-10 0,0-1,2 1,-1 0,0-1,0 1,13-1,-1 1,0-1,0 0,1 1,2-1,1 0,0 0,-1 0,0 0,-5 0,0 0,-1 0,-1 0,-1 0,-6 0,-1 0,-1 0,-1 0,-2-1,15 1,-1-1,-2 0,-4 1,13-1,-3 0,-5 0,-10 1,-3 0,-4-1,18 1,-6-1,-14 2,-3-1,-4 1,0 0,6 0,3 0,15 1,5 1,-24-1,1 2,1-1,3 1,1 0,-2 0,-4 0,-2 0,-3 0,19 0,-6-1,-12 0,-5-2,-11 1,-3-1,46-1,-8 1,-15 1,-16 0,-18-1,-8 1,12 1,25 2,23 1,-35-1,1 0,1 0,-1 0,36 2,-26-2,-32-1,-20-2,15-3,3-1,21-2,-5 0,-10 1,-11 1,-12 2,8-1,-8 2,11-2,-8 2</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6:38.037"/>
    </inkml:context>
    <inkml:brush xml:id="br0">
      <inkml:brushProperty name="width" value="0.2" units="cm"/>
      <inkml:brushProperty name="height" value="0.4" units="cm"/>
      <inkml:brushProperty name="color" value="#FF40FF"/>
      <inkml:brushProperty name="tip" value="rectangle"/>
      <inkml:brushProperty name="rasterOp" value="maskPen"/>
    </inkml:brush>
  </inkml:definitions>
  <inkml:trace contextRef="#ctx0" brushRef="#br0">0 1,'5'38,"-1"-3,-1-16,-2 1,0 3,1-2,-1-1,1-1,0-1,0 4,1 5,1 5,0 1,0-1,1-3,-1-4,0-2,-1 3,1 1,0 2,0-3,-2-5,0-2,0 1,-1 3,0 1,0-1,1 0,0 0,-1 1,1 13,0 2,0 6,0-1,0-4,1 1,-1 4,0 4,1 5,0-1,1-9,0-6,0-10,0-2,1 1,3 2,1 2,2 0,0-4,0-3,0 1,2 1,2 3,2 3,1-2,-1 0,-2-4,0-1,1 0,0 1,3 0,0 2,0 2,0-1,1 0,0 1,-1-3,-1-4,0-1,0-1,5 5,6 2,3 2,2 0,-2-3,-5-5,0-2,0-1,2 0,5 2,1 1,0-4,2-1,3-3,4-2,3-1,6 1,-2 1,-4 0,-3-1,-7-3,-4-1,-3-1,-1-2,0 1,-1-2,-2 0,-6-2,-5 0,-4-2,-2 1,4-1,11 1,4-1,3 1,-4 0,-8-2,-1 0,-1 0,-2 0,-3 0,-3-1,2 0,-4-7,-2-1,-5-6</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6:40.422"/>
    </inkml:context>
    <inkml:brush xml:id="br0">
      <inkml:brushProperty name="width" value="0.2" units="cm"/>
      <inkml:brushProperty name="height" value="0.4" units="cm"/>
      <inkml:brushProperty name="color" value="#FF40FF"/>
      <inkml:brushProperty name="tip" value="rectangle"/>
      <inkml:brushProperty name="rasterOp" value="maskPen"/>
    </inkml:brush>
  </inkml:definitions>
  <inkml:trace contextRef="#ctx0" brushRef="#br0">527 0,'-8'27,"0"-3,5-11,-1 1,0 0,-1 1,1 1,-2 3,0 2,0 1,0 0,1 1,0 0,-1 1,0 1,-1-2,2-4,1-4,-1 0,0 1,-3 7,-3 6,-2 3,-3 5,-1-2,1 0,0-3,1-1,-2 1,3-3,2-6,5-6,2-6,0-2,0 0,-2 0,0-1,-1-2,-1 0,-5 2,-3 0,-1 0,0 0,-2 0,-3-1,1 0,-2-1,3-4,5-1,5 0,5-1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6:42.956"/>
    </inkml:context>
    <inkml:brush xml:id="br0">
      <inkml:brushProperty name="width" value="0.2" units="cm"/>
      <inkml:brushProperty name="height" value="0.4" units="cm"/>
      <inkml:brushProperty name="color" value="#FF40FF"/>
      <inkml:brushProperty name="tip" value="rectangle"/>
      <inkml:brushProperty name="rasterOp" value="maskPen"/>
    </inkml:brush>
  </inkml:definitions>
  <inkml:trace contextRef="#ctx0" brushRef="#br0">0 1,'4'33,"1"0,2-8,1 1,0-2,-2-1,0-3,-1-3,-1 0,0-3,-1 2,-2-2,0 0,-1-3,1 1,1-1,-1 2,1 2,1 1,0 0,-1-2,0-5,-1 0,1 1,0 4,2 2,0 0,0-2,2 2,2-1,3 1,7 4,3 2,4 0,1-1,-4-6,-5-5,-6-6,-3-3,5-1,2 1,7-1,-1 1,2 1,2 1,0 0,-6 0,-5-1,-2-1,1-1,5 0,6 0,2 0,-2 0,-2 0,-6 0,-2 0,-2 0,-2-1,-3 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6:55.829"/>
    </inkml:context>
    <inkml:brush xml:id="br0">
      <inkml:brushProperty name="width" value="0.2" units="cm"/>
      <inkml:brushProperty name="height" value="0.4" units="cm"/>
      <inkml:brushProperty name="color" value="#FF8517"/>
      <inkml:brushProperty name="tip" value="rectangle"/>
      <inkml:brushProperty name="rasterOp" value="maskPen"/>
    </inkml:brush>
  </inkml:definitions>
  <inkml:trace contextRef="#ctx0" brushRef="#br0">0 1,'1'29,"-1"-3,1-16,0 3,1 3,0 3,1 3,-2 1,1 3,-1-1,0-1,0-1,0 1,-1 5,0 6,1 7,1 8,1 0,2-3,1 1,2-3,4 14,5 8,7 14,7 6,2-3,-3-8,-4-12,-3-5,-1 2,4 7,2 5,1 0,-2-4,-2-8,-1-5,-1-6,2 0,-3 0,1 3,-1 3,1 4,0 0,-1-2,0-2,-2-2,0-2,-2-6,0-3,0-6,2 3,1-4,1-2,0-4,2-3,1 0,1-2,-1-4,-4-5,-3-4,-6-6,-2-3,-2-2,2-1,2 0,-1 0,4 0,1 3,9 4,3 3,1 1,-6-2,-9-5,-5-2,-1-1,2-1,4 0,6 0,8 0,11 0,7 0,-3 0,-12 0,-12 0,-10 0,0 0,1-1,6 0,2-1,-2 0,-3 1,-3 1,0-1,-14-19,8 14,-14-15</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8-28T16:36:58.380"/>
    </inkml:context>
    <inkml:brush xml:id="br0">
      <inkml:brushProperty name="width" value="0.2" units="cm"/>
      <inkml:brushProperty name="height" value="0.4" units="cm"/>
      <inkml:brushProperty name="color" value="#FF8517"/>
      <inkml:brushProperty name="tip" value="rectangle"/>
      <inkml:brushProperty name="rasterOp" value="maskPen"/>
    </inkml:brush>
  </inkml:definitions>
  <inkml:trace contextRef="#ctx0" brushRef="#br0">431 1,'-4'36,"0"-4,1-12,-1 3,-3 1,-2 3,-2 4,-2-1,0 1,2-4,1-5,2-2,2-4,-3 1,2-1,0-3,3-2,-1-3,-2 4,-4 2,-4 4,-3 0,0-1,1-1,4-3,2-3,2-3,1-2,-3 2,0-1,-1 2,1-1,-1-1,2-1,0 0,0 0,3 0,-2 3,1-1,-2 5,0 2,0 0,1-2,2-3,1-4,0-2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5C6E01-4093-0B47-9C2E-94398DB00D1B}" type="datetimeFigureOut">
              <a:rPr lang="en-US" smtClean="0"/>
              <a:t>9/3/24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68C379-6CA6-F44C-AE54-6313D28FB3B7}" type="slidenum">
              <a:rPr lang="en-US" smtClean="0"/>
              <a:t>‹#›</a:t>
            </a:fld>
            <a:endParaRPr lang="en-US"/>
          </a:p>
        </p:txBody>
      </p:sp>
    </p:spTree>
    <p:extLst>
      <p:ext uri="{BB962C8B-B14F-4D97-AF65-F5344CB8AC3E}">
        <p14:creationId xmlns:p14="http://schemas.microsoft.com/office/powerpoint/2010/main" val="705997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211E1E"/>
                </a:solidFill>
                <a:effectLst/>
                <a:latin typeface="Sabon"/>
              </a:rPr>
              <a:t>(</a:t>
            </a:r>
            <a:r>
              <a:rPr lang="en-GB" sz="1800" dirty="0" err="1">
                <a:solidFill>
                  <a:srgbClr val="211E1E"/>
                </a:solidFill>
                <a:effectLst/>
                <a:latin typeface="Sabon"/>
              </a:rPr>
              <a:t>Gentner’s</a:t>
            </a:r>
            <a:r>
              <a:rPr lang="en-GB" sz="1800" dirty="0">
                <a:solidFill>
                  <a:srgbClr val="211E1E"/>
                </a:solidFill>
                <a:effectLst/>
                <a:latin typeface="Sabon"/>
              </a:rPr>
              <a:t> </a:t>
            </a:r>
            <a:r>
              <a:rPr lang="en-GB" sz="1800" i="1" dirty="0">
                <a:solidFill>
                  <a:srgbClr val="211E1E"/>
                </a:solidFill>
                <a:effectLst/>
                <a:latin typeface="Sabon"/>
              </a:rPr>
              <a:t>Systematicity </a:t>
            </a:r>
            <a:r>
              <a:rPr lang="en-GB" sz="1800" dirty="0">
                <a:solidFill>
                  <a:srgbClr val="211E1E"/>
                </a:solidFill>
                <a:effectLst/>
                <a:latin typeface="Sabon"/>
              </a:rPr>
              <a:t>principle9 ) </a:t>
            </a:r>
            <a:endParaRPr lang="en-GB"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err="1">
                <a:solidFill>
                  <a:srgbClr val="211E1E"/>
                </a:solidFill>
                <a:effectLst/>
                <a:latin typeface="Sabon"/>
              </a:rPr>
              <a:t>Gentner</a:t>
            </a:r>
            <a:r>
              <a:rPr lang="en-GB" sz="1800" dirty="0">
                <a:solidFill>
                  <a:srgbClr val="211E1E"/>
                </a:solidFill>
                <a:effectLst/>
                <a:latin typeface="Sabon"/>
              </a:rPr>
              <a:t> D. </a:t>
            </a:r>
            <a:r>
              <a:rPr lang="en-GB" sz="1800" dirty="0" err="1">
                <a:solidFill>
                  <a:srgbClr val="211E1E"/>
                </a:solidFill>
                <a:effectLst/>
                <a:latin typeface="Sabon"/>
              </a:rPr>
              <a:t>Structure-mapping:a</a:t>
            </a:r>
            <a:r>
              <a:rPr lang="en-GB" sz="1800" dirty="0">
                <a:solidFill>
                  <a:srgbClr val="211E1E"/>
                </a:solidFill>
                <a:effectLst/>
                <a:latin typeface="Sabon"/>
              </a:rPr>
              <a:t> theoretical framework for analogy. </a:t>
            </a:r>
            <a:r>
              <a:rPr lang="en-GB" sz="1800" i="1" dirty="0">
                <a:solidFill>
                  <a:srgbClr val="211E1E"/>
                </a:solidFill>
                <a:effectLst/>
                <a:latin typeface="Sabon"/>
              </a:rPr>
              <a:t>Cognitive Science </a:t>
            </a:r>
            <a:r>
              <a:rPr lang="en-GB" sz="1800" dirty="0">
                <a:solidFill>
                  <a:srgbClr val="211E1E"/>
                </a:solidFill>
                <a:effectLst/>
                <a:latin typeface="Sabon"/>
              </a:rPr>
              <a:t>1983, 7:155–170. </a:t>
            </a:r>
          </a:p>
          <a:p>
            <a:r>
              <a:rPr lang="en-GB" sz="1800" dirty="0">
                <a:effectLst/>
                <a:latin typeface="Arial" panose="020B0604020202020204" pitchFamily="34" charset="0"/>
              </a:rPr>
              <a:t>Higher-order relations play an important role in analogy, as is discussed below. </a:t>
            </a:r>
            <a:endParaRPr lang="en-GB" sz="2800" dirty="0"/>
          </a:p>
          <a:p>
            <a:r>
              <a:rPr lang="en-GB" sz="1800" dirty="0">
                <a:effectLst/>
                <a:latin typeface="Arial" panose="020B0604020202020204" pitchFamily="34" charset="0"/>
              </a:rPr>
              <a:t>N </a:t>
            </a:r>
            <a:endParaRPr lang="en-GB" sz="2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rgbClr val="211E1E"/>
              </a:solidFill>
              <a:effectLst/>
              <a:latin typeface="Sabon"/>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rPr>
              <a:t>system can be represented by an interconnected predicate structure in which higher-order predicates enforce connections among lower-order predicates.’ </a:t>
            </a:r>
            <a:endParaRPr lang="en-GB" sz="2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rgbClr val="211E1E"/>
              </a:solidFill>
              <a:effectLst/>
              <a:latin typeface="Sabon"/>
            </a:endParaRPr>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a:t>
            </a:fld>
            <a:endParaRPr lang="en-US"/>
          </a:p>
        </p:txBody>
      </p:sp>
    </p:spTree>
    <p:extLst>
      <p:ext uri="{BB962C8B-B14F-4D97-AF65-F5344CB8AC3E}">
        <p14:creationId xmlns:p14="http://schemas.microsoft.com/office/powerpoint/2010/main" val="13021861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little while, I’ll describe the the refactoring algorithm that will hopefully provide more detail validation of this conjecture.</a:t>
            </a:r>
          </a:p>
          <a:p>
            <a:endParaRPr lang="en-US" dirty="0"/>
          </a:p>
          <a:p>
            <a:r>
              <a:rPr lang="en-US" dirty="0"/>
              <a:t>However, just to take a little aside…. even if we were to assume that the conjecture was true at this stage, so what?</a:t>
            </a:r>
          </a:p>
          <a:p>
            <a:endParaRPr lang="en-US" dirty="0"/>
          </a:p>
          <a:p>
            <a:r>
              <a:rPr lang="en-US" dirty="0"/>
              <a:t>If human intelligence has benefited from the efficiency and performance of long-term memory structures, then perhaps AI models could also benefit. The way we train AI models may already be building these structures. For example, </a:t>
            </a:r>
            <a:r>
              <a:rPr lang="en-US" dirty="0" err="1"/>
              <a:t>Hollyoak</a:t>
            </a:r>
            <a:r>
              <a:rPr lang="en-US" dirty="0"/>
              <a:t> has identified the ChatGPT exhibited the </a:t>
            </a:r>
            <a:r>
              <a:rPr lang="en-US" dirty="0" err="1"/>
              <a:t>behaviour</a:t>
            </a:r>
            <a:r>
              <a:rPr lang="en-US" dirty="0"/>
              <a:t> of analogical reasoning.</a:t>
            </a:r>
          </a:p>
          <a:p>
            <a:endParaRPr lang="en-US" dirty="0"/>
          </a:p>
          <a:p>
            <a:r>
              <a:rPr lang="en-US" dirty="0"/>
              <a:t>A deeper understanding of long term memory structures would be key to recognizing them in AI models and possibly improve the process of creating them.</a:t>
            </a:r>
          </a:p>
          <a:p>
            <a:endParaRPr lang="en-US" dirty="0"/>
          </a:p>
          <a:p>
            <a:r>
              <a:rPr lang="en-US" dirty="0"/>
              <a:t>If the conjecture is true, then open source would provide a huge database of potentially searchable examples of long-term memory structures for the dependency graphs which they represent.</a:t>
            </a:r>
          </a:p>
          <a:p>
            <a:endParaRPr lang="en-US" dirty="0"/>
          </a:p>
          <a:p>
            <a:r>
              <a:rPr lang="en-US" dirty="0"/>
              <a:t>At some stage, AI models may communicate with one another to share knowledge, so that costly training doesn’t need to be repeated. </a:t>
            </a:r>
          </a:p>
        </p:txBody>
      </p:sp>
      <p:sp>
        <p:nvSpPr>
          <p:cNvPr id="4" name="Slide Number Placeholder 3"/>
          <p:cNvSpPr>
            <a:spLocks noGrp="1"/>
          </p:cNvSpPr>
          <p:nvPr>
            <p:ph type="sldNum" sz="quarter" idx="5"/>
          </p:nvPr>
        </p:nvSpPr>
        <p:spPr/>
        <p:txBody>
          <a:bodyPr/>
          <a:lstStyle/>
          <a:p>
            <a:fld id="{8868C379-6CA6-F44C-AE54-6313D28FB3B7}" type="slidenum">
              <a:rPr lang="en-US" smtClean="0"/>
              <a:t>10</a:t>
            </a:fld>
            <a:endParaRPr lang="en-US"/>
          </a:p>
        </p:txBody>
      </p:sp>
    </p:spTree>
    <p:extLst>
      <p:ext uri="{BB962C8B-B14F-4D97-AF65-F5344CB8AC3E}">
        <p14:creationId xmlns:p14="http://schemas.microsoft.com/office/powerpoint/2010/main" val="1813851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If AI models utilize long-term memory structures then, like natural languages and software languages, the language they communicate with, will likely be based on long-term memory structures. Understanding long-term memory structures will allow us to eavesdrop on those conversations and potentially influence them. (So that biases or errors in the data training can be corrected).</a:t>
            </a:r>
          </a:p>
          <a:p>
            <a:endParaRPr lang="en-US" dirty="0"/>
          </a:p>
          <a:p>
            <a:r>
              <a:rPr lang="en-US" dirty="0"/>
              <a:t>If long term memory structures are important in ai then gaining a deeper understanding of them can only help</a:t>
            </a:r>
          </a:p>
          <a:p>
            <a:endParaRPr lang="en-US" dirty="0"/>
          </a:p>
          <a:p>
            <a:r>
              <a:rPr lang="en-US" dirty="0"/>
              <a:t>That’s the reason for the refactoring algorithm. Not to create a refactoring tool of use to developers. Rather, to provide further validation of the conjecture , and also to build the tools that can be used to </a:t>
            </a:r>
            <a:r>
              <a:rPr lang="en-US" dirty="0" err="1"/>
              <a:t>analyse</a:t>
            </a:r>
            <a:r>
              <a:rPr lang="en-US" dirty="0"/>
              <a:t> open source…</a:t>
            </a:r>
          </a:p>
        </p:txBody>
      </p:sp>
      <p:sp>
        <p:nvSpPr>
          <p:cNvPr id="4" name="Slide Number Placeholder 3"/>
          <p:cNvSpPr>
            <a:spLocks noGrp="1"/>
          </p:cNvSpPr>
          <p:nvPr>
            <p:ph type="sldNum" sz="quarter" idx="5"/>
          </p:nvPr>
        </p:nvSpPr>
        <p:spPr/>
        <p:txBody>
          <a:bodyPr/>
          <a:lstStyle/>
          <a:p>
            <a:fld id="{8868C379-6CA6-F44C-AE54-6313D28FB3B7}" type="slidenum">
              <a:rPr lang="en-US" smtClean="0"/>
              <a:t>11</a:t>
            </a:fld>
            <a:endParaRPr lang="en-US"/>
          </a:p>
        </p:txBody>
      </p:sp>
    </p:spTree>
    <p:extLst>
      <p:ext uri="{BB962C8B-B14F-4D97-AF65-F5344CB8AC3E}">
        <p14:creationId xmlns:p14="http://schemas.microsoft.com/office/powerpoint/2010/main" val="33119620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This example of three code snippets Will be used to illustrate the algorithm. Don’t worry about trying to understand them too deeply, I’ll cover the salient points of them now</a:t>
            </a:r>
            <a:br>
              <a:rPr lang="en-US" dirty="0"/>
            </a:br>
            <a:br>
              <a:rPr lang="en-US" dirty="0"/>
            </a:br>
            <a:r>
              <a:rPr lang="en-US" dirty="0"/>
              <a:t>In each case, the variable Z is dependent upon A1 A2 A3 and B1,B2,B3. In fact, all three deliver exactly the same </a:t>
            </a:r>
            <a:r>
              <a:rPr lang="en-US" dirty="0" err="1"/>
              <a:t>behaviour</a:t>
            </a:r>
            <a:r>
              <a:rPr lang="en-US" dirty="0"/>
              <a:t> for z and its constituent parts. </a:t>
            </a:r>
          </a:p>
          <a:p>
            <a:endParaRPr lang="en-US" dirty="0"/>
          </a:p>
          <a:p>
            <a:r>
              <a:rPr lang="en-US" dirty="0"/>
              <a:t>In the first example, all the code is in one method, in the second some of the code is in a separate method and in the third case there is an object hierarchy to represent one of the </a:t>
            </a:r>
            <a:r>
              <a:rPr lang="en-US" dirty="0" err="1"/>
              <a:t>booleans</a:t>
            </a:r>
            <a:r>
              <a:rPr lang="en-US" dirty="0"/>
              <a:t>. As you can imagine there are many other combinations that even this simple dependency can be represented by in code.</a:t>
            </a:r>
          </a:p>
          <a:p>
            <a:endParaRPr lang="en-US" dirty="0"/>
          </a:p>
          <a:p>
            <a:r>
              <a:rPr lang="en-US" dirty="0"/>
              <a:t>To choose which of these three easiest to understand we need to take a holistic view and look at the dependencies of the parameters here with the rest of the code. Generally speaking, this is whichever gives the better overall coupling and cohesion.</a:t>
            </a:r>
          </a:p>
          <a:p>
            <a:endParaRPr lang="en-US" dirty="0"/>
          </a:p>
          <a:p>
            <a:r>
              <a:rPr lang="en-US" dirty="0"/>
              <a:t>When we are writing code, we identify variables and a dependency graph (like the one for z here) that the that will fulfil the requirements. We also choose a structure to represent that dependency graph. A structure that will make it easier to understand for other developers as well as ourselves. So that learning the dependency graph is made easier. </a:t>
            </a:r>
          </a:p>
          <a:p>
            <a:endParaRPr lang="en-US" dirty="0"/>
          </a:p>
          <a:p>
            <a:r>
              <a:rPr lang="en-US" dirty="0"/>
              <a:t>In this paper I’m looking specifically at the relationship between the dependency graph and the “optimal” structural graph.</a:t>
            </a:r>
          </a:p>
          <a:p>
            <a:endParaRPr lang="en-US" dirty="0"/>
          </a:p>
          <a:p>
            <a:r>
              <a:rPr lang="en-US" dirty="0"/>
              <a:t>The central conjecture is that the software structures that developers decide upon are in fact a close representation of the long-term memory structures of the dependency graph in their brain.</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12</a:t>
            </a:fld>
            <a:endParaRPr lang="en-US"/>
          </a:p>
        </p:txBody>
      </p:sp>
    </p:spTree>
    <p:extLst>
      <p:ext uri="{BB962C8B-B14F-4D97-AF65-F5344CB8AC3E}">
        <p14:creationId xmlns:p14="http://schemas.microsoft.com/office/powerpoint/2010/main" val="3612409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There are three stages or elements to the refactoring algorithm. The overview is:</a:t>
            </a:r>
          </a:p>
          <a:p>
            <a:endParaRPr lang="en-US" dirty="0"/>
          </a:p>
          <a:p>
            <a:r>
              <a:rPr lang="en-US" dirty="0"/>
              <a:t>The first stage splits the code to be analyzed into a dependency graph and a structural graph.</a:t>
            </a:r>
          </a:p>
          <a:p>
            <a:endParaRPr lang="en-US" dirty="0"/>
          </a:p>
          <a:p>
            <a:r>
              <a:rPr lang="en-US" dirty="0"/>
              <a:t>The second stage iterates through a library of dependency sub-graphs to see if they exist in the dependency graph from stage one. The library contains alternative structural approaches for each sub-graph. If we find a match for the dependency sub-graph, then we attempt to employ all of the structural alternatives in the structural graph from stage one.</a:t>
            </a:r>
          </a:p>
          <a:p>
            <a:endParaRPr lang="en-US" dirty="0"/>
          </a:p>
          <a:p>
            <a:r>
              <a:rPr lang="en-US" dirty="0"/>
              <a:t>Stage three uses a chunking penalty function to establish whether the structural alternative improves the code that we are </a:t>
            </a:r>
            <a:r>
              <a:rPr lang="en-US" dirty="0" err="1"/>
              <a:t>analysing</a:t>
            </a:r>
            <a:r>
              <a:rPr lang="en-US" dirty="0"/>
              <a: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13</a:t>
            </a:fld>
            <a:endParaRPr lang="en-US"/>
          </a:p>
        </p:txBody>
      </p:sp>
    </p:spTree>
    <p:extLst>
      <p:ext uri="{BB962C8B-B14F-4D97-AF65-F5344CB8AC3E}">
        <p14:creationId xmlns:p14="http://schemas.microsoft.com/office/powerpoint/2010/main" val="23652725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Firstly, there is a stage which could be called software chromatography. This essentially distills the code that we are trying to </a:t>
            </a:r>
            <a:r>
              <a:rPr lang="en-US" dirty="0" err="1"/>
              <a:t>analyse</a:t>
            </a:r>
            <a:r>
              <a:rPr lang="en-US" dirty="0"/>
              <a:t> into two graphs, a dependency graph and a structural graph.</a:t>
            </a:r>
          </a:p>
          <a:p>
            <a:endParaRPr lang="en-US" dirty="0"/>
          </a:p>
          <a:p>
            <a:r>
              <a:rPr lang="en-US" dirty="0"/>
              <a:t>In our example I showed at the start of the presentation. Each of those three code snippets would be distilled into the exactly the same dependency graph but have different structural graph.</a:t>
            </a:r>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14</a:t>
            </a:fld>
            <a:endParaRPr lang="en-US"/>
          </a:p>
        </p:txBody>
      </p:sp>
    </p:spTree>
    <p:extLst>
      <p:ext uri="{BB962C8B-B14F-4D97-AF65-F5344CB8AC3E}">
        <p14:creationId xmlns:p14="http://schemas.microsoft.com/office/powerpoint/2010/main" val="4070296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dependency graph is described in more detail in the paper, but this example shows max function. </a:t>
            </a:r>
          </a:p>
          <a:p>
            <a:endParaRPr lang="en-US" dirty="0"/>
          </a:p>
          <a:p>
            <a:r>
              <a:rPr lang="en-US" dirty="0"/>
              <a:t>There are three elements to this. Firstly the conditional elements are the up and down triangles which represent the </a:t>
            </a:r>
            <a:r>
              <a:rPr lang="en-US" dirty="0" err="1"/>
              <a:t>boolean</a:t>
            </a:r>
            <a:r>
              <a:rPr lang="en-US" dirty="0"/>
              <a:t> dependencies.</a:t>
            </a:r>
          </a:p>
          <a:p>
            <a:endParaRPr lang="en-US" dirty="0"/>
          </a:p>
          <a:p>
            <a:r>
              <a:rPr lang="en-US" dirty="0"/>
              <a:t>The second are the purely functional structures. These are the expressions that contain operators and operands</a:t>
            </a:r>
          </a:p>
          <a:p>
            <a:endParaRPr lang="en-US" dirty="0"/>
          </a:p>
          <a:p>
            <a:r>
              <a:rPr lang="en-US" dirty="0"/>
              <a:t>And thirdly there are the assignment structures. These effectively detail the relationship between a variable and parameters. They also include any conditional elements in a Boolean normalized form.</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guiding aim for choosing these three elements, is to create a </a:t>
            </a:r>
            <a:r>
              <a:rPr lang="en-US" dirty="0" err="1"/>
              <a:t>normalised</a:t>
            </a:r>
            <a:r>
              <a:rPr lang="en-US" dirty="0"/>
              <a:t> dependency graph. This will allow us to easily determine isomorphism between two dependency graphs that produce similar </a:t>
            </a:r>
            <a:r>
              <a:rPr lang="en-US" dirty="0" err="1"/>
              <a:t>behaviour</a:t>
            </a:r>
            <a:r>
              <a:rPr lang="en-US" dirty="0"/>
              <a:t>.</a:t>
            </a:r>
          </a:p>
          <a:p>
            <a:endParaRPr lang="en-US" dirty="0"/>
          </a:p>
          <a:p>
            <a:r>
              <a:rPr lang="en-US" dirty="0"/>
              <a:t>A shorthand notation is also available, </a:t>
            </a:r>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15</a:t>
            </a:fld>
            <a:endParaRPr lang="en-US"/>
          </a:p>
        </p:txBody>
      </p:sp>
    </p:spTree>
    <p:extLst>
      <p:ext uri="{BB962C8B-B14F-4D97-AF65-F5344CB8AC3E}">
        <p14:creationId xmlns:p14="http://schemas.microsoft.com/office/powerpoint/2010/main" val="7910590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dependency graph is described in more detail in the paper, but this example shows max function. </a:t>
            </a:r>
          </a:p>
          <a:p>
            <a:endParaRPr lang="en-US" dirty="0"/>
          </a:p>
          <a:p>
            <a:r>
              <a:rPr lang="en-US" dirty="0"/>
              <a:t>There are three elements to this. Firstly the conditional elements are the up and down triangles which represent the </a:t>
            </a:r>
            <a:r>
              <a:rPr lang="en-US" dirty="0" err="1"/>
              <a:t>boolean</a:t>
            </a:r>
            <a:r>
              <a:rPr lang="en-US" dirty="0"/>
              <a:t> dependencies.</a:t>
            </a:r>
          </a:p>
          <a:p>
            <a:endParaRPr lang="en-US" dirty="0"/>
          </a:p>
          <a:p>
            <a:r>
              <a:rPr lang="en-US" dirty="0"/>
              <a:t>The second are the purely functional structures. These are the expressions that contain operators and operands</a:t>
            </a:r>
          </a:p>
          <a:p>
            <a:endParaRPr lang="en-US" dirty="0"/>
          </a:p>
          <a:p>
            <a:r>
              <a:rPr lang="en-US" dirty="0"/>
              <a:t>And thirdly there are the assignment structures. These effectively detail the relationship between a variable and parameters. They also include any conditional elements in a Boolean normalized form.</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guiding aim for choosing these three elements, is to create a </a:t>
            </a:r>
            <a:r>
              <a:rPr lang="en-US" dirty="0" err="1"/>
              <a:t>normalised</a:t>
            </a:r>
            <a:r>
              <a:rPr lang="en-US" dirty="0"/>
              <a:t> dependency graph. This will allow us to easily determine isomorphism between two dependency graphs that produce similar </a:t>
            </a:r>
            <a:r>
              <a:rPr lang="en-US" dirty="0" err="1"/>
              <a:t>behaviour</a:t>
            </a:r>
            <a:r>
              <a:rPr lang="en-US" dirty="0"/>
              <a:t>.</a:t>
            </a:r>
          </a:p>
          <a:p>
            <a:endParaRPr lang="en-US" dirty="0"/>
          </a:p>
          <a:p>
            <a:r>
              <a:rPr lang="en-US" dirty="0"/>
              <a:t>A shorthand notation is also available, </a:t>
            </a:r>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16</a:t>
            </a:fld>
            <a:endParaRPr lang="en-US"/>
          </a:p>
        </p:txBody>
      </p:sp>
    </p:spTree>
    <p:extLst>
      <p:ext uri="{BB962C8B-B14F-4D97-AF65-F5344CB8AC3E}">
        <p14:creationId xmlns:p14="http://schemas.microsoft.com/office/powerpoint/2010/main" val="10212074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dependency graph is described in more detail in the paper, but this example shows max function. </a:t>
            </a:r>
          </a:p>
          <a:p>
            <a:endParaRPr lang="en-US" dirty="0"/>
          </a:p>
          <a:p>
            <a:r>
              <a:rPr lang="en-US" dirty="0"/>
              <a:t>There are three elements to this. Firstly the conditional elements are the up and down triangles which represent the </a:t>
            </a:r>
            <a:r>
              <a:rPr lang="en-US" dirty="0" err="1"/>
              <a:t>boolean</a:t>
            </a:r>
            <a:r>
              <a:rPr lang="en-US" dirty="0"/>
              <a:t> dependencies.</a:t>
            </a:r>
          </a:p>
          <a:p>
            <a:endParaRPr lang="en-US" dirty="0"/>
          </a:p>
          <a:p>
            <a:r>
              <a:rPr lang="en-US" dirty="0"/>
              <a:t>The second are the purely functional structures. These are the expressions that contain operators and operands</a:t>
            </a:r>
          </a:p>
          <a:p>
            <a:endParaRPr lang="en-US" dirty="0"/>
          </a:p>
          <a:p>
            <a:r>
              <a:rPr lang="en-US" dirty="0"/>
              <a:t>And thirdly there are the assignment structures. These effectively detail the relationship between a variable and parameters. They also include any conditional elements in a Boolean normalized form.</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guiding aim for choosing these three elements, is to create a </a:t>
            </a:r>
            <a:r>
              <a:rPr lang="en-US" dirty="0" err="1"/>
              <a:t>normalised</a:t>
            </a:r>
            <a:r>
              <a:rPr lang="en-US" dirty="0"/>
              <a:t> dependency graph. This will allow us to easily determine isomorphism between two dependency graphs that produce similar </a:t>
            </a:r>
            <a:r>
              <a:rPr lang="en-US" dirty="0" err="1"/>
              <a:t>behaviour</a:t>
            </a:r>
            <a:r>
              <a:rPr lang="en-US" dirty="0"/>
              <a:t>.</a:t>
            </a:r>
          </a:p>
          <a:p>
            <a:endParaRPr lang="en-US" dirty="0"/>
          </a:p>
          <a:p>
            <a:r>
              <a:rPr lang="en-US" dirty="0"/>
              <a:t>A shorthand notation is also available, </a:t>
            </a:r>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17</a:t>
            </a:fld>
            <a:endParaRPr lang="en-US"/>
          </a:p>
        </p:txBody>
      </p:sp>
    </p:spTree>
    <p:extLst>
      <p:ext uri="{BB962C8B-B14F-4D97-AF65-F5344CB8AC3E}">
        <p14:creationId xmlns:p14="http://schemas.microsoft.com/office/powerpoint/2010/main" val="20928100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dependency graph is described in more detail in the paper, but this example shows max function. </a:t>
            </a:r>
          </a:p>
          <a:p>
            <a:endParaRPr lang="en-US" dirty="0"/>
          </a:p>
          <a:p>
            <a:r>
              <a:rPr lang="en-US" dirty="0"/>
              <a:t>There are three elements to this. Firstly the conditional elements are the up and down triangles which represent the </a:t>
            </a:r>
            <a:r>
              <a:rPr lang="en-US" dirty="0" err="1"/>
              <a:t>boolean</a:t>
            </a:r>
            <a:r>
              <a:rPr lang="en-US" dirty="0"/>
              <a:t> dependencies.</a:t>
            </a:r>
          </a:p>
          <a:p>
            <a:endParaRPr lang="en-US" dirty="0"/>
          </a:p>
          <a:p>
            <a:r>
              <a:rPr lang="en-US" dirty="0"/>
              <a:t>The second are the purely functional structures. These are the expressions that contain operators and operands</a:t>
            </a:r>
          </a:p>
          <a:p>
            <a:endParaRPr lang="en-US" dirty="0"/>
          </a:p>
          <a:p>
            <a:r>
              <a:rPr lang="en-US" dirty="0"/>
              <a:t>And thirdly there are the assignment structures. These effectively detail the relationship between a variable and parameters. They also include any conditional elements in a Boolean normalized form.</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guiding aim for choosing these three elements, is to create a </a:t>
            </a:r>
            <a:r>
              <a:rPr lang="en-US" dirty="0" err="1"/>
              <a:t>normalised</a:t>
            </a:r>
            <a:r>
              <a:rPr lang="en-US" dirty="0"/>
              <a:t> dependency graph. This will allow us to easily determine isomorphism between two dependency graphs that produce similar </a:t>
            </a:r>
            <a:r>
              <a:rPr lang="en-US" dirty="0" err="1"/>
              <a:t>behaviour</a:t>
            </a:r>
            <a:r>
              <a:rPr lang="en-US" dirty="0"/>
              <a:t>.</a:t>
            </a:r>
          </a:p>
          <a:p>
            <a:endParaRPr lang="en-US" dirty="0"/>
          </a:p>
          <a:p>
            <a:r>
              <a:rPr lang="en-US" dirty="0"/>
              <a:t>A shorthand notation is also available, </a:t>
            </a:r>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18</a:t>
            </a:fld>
            <a:endParaRPr lang="en-US"/>
          </a:p>
        </p:txBody>
      </p:sp>
    </p:spTree>
    <p:extLst>
      <p:ext uri="{BB962C8B-B14F-4D97-AF65-F5344CB8AC3E}">
        <p14:creationId xmlns:p14="http://schemas.microsoft.com/office/powerpoint/2010/main" val="3585758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dependency graph is described in more detail in the paper, but this example shows max function. </a:t>
            </a:r>
          </a:p>
          <a:p>
            <a:endParaRPr lang="en-US" dirty="0"/>
          </a:p>
          <a:p>
            <a:r>
              <a:rPr lang="en-US" dirty="0"/>
              <a:t>There are three elements to this. Firstly the conditional elements are the up and down triangles which represent the </a:t>
            </a:r>
            <a:r>
              <a:rPr lang="en-US" dirty="0" err="1"/>
              <a:t>boolean</a:t>
            </a:r>
            <a:r>
              <a:rPr lang="en-US" dirty="0"/>
              <a:t> dependencies.</a:t>
            </a:r>
          </a:p>
          <a:p>
            <a:endParaRPr lang="en-US" dirty="0"/>
          </a:p>
          <a:p>
            <a:r>
              <a:rPr lang="en-US" dirty="0"/>
              <a:t>The second are the purely functional structures. These are the expressions that contain operators and operands</a:t>
            </a:r>
          </a:p>
          <a:p>
            <a:endParaRPr lang="en-US" dirty="0"/>
          </a:p>
          <a:p>
            <a:r>
              <a:rPr lang="en-US" dirty="0"/>
              <a:t>And thirdly there are the assignment structures. These effectively detail the relationship between a variable and parameters. They also include any conditional elements in a Boolean normalized form.</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guiding aim for choosing these three elements, is to create a </a:t>
            </a:r>
            <a:r>
              <a:rPr lang="en-US" dirty="0" err="1"/>
              <a:t>normalised</a:t>
            </a:r>
            <a:r>
              <a:rPr lang="en-US" dirty="0"/>
              <a:t> dependency graph. This will allow us to easily determine isomorphism between two dependency graphs that produce similar </a:t>
            </a:r>
            <a:r>
              <a:rPr lang="en-US" dirty="0" err="1"/>
              <a:t>behaviour</a:t>
            </a:r>
            <a:r>
              <a:rPr lang="en-US" dirty="0"/>
              <a:t>.</a:t>
            </a:r>
          </a:p>
          <a:p>
            <a:endParaRPr lang="en-US" dirty="0"/>
          </a:p>
          <a:p>
            <a:r>
              <a:rPr lang="en-US" dirty="0"/>
              <a:t>A shorthand notation is also available, </a:t>
            </a:r>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19</a:t>
            </a:fld>
            <a:endParaRPr lang="en-US"/>
          </a:p>
        </p:txBody>
      </p:sp>
    </p:spTree>
    <p:extLst>
      <p:ext uri="{BB962C8B-B14F-4D97-AF65-F5344CB8AC3E}">
        <p14:creationId xmlns:p14="http://schemas.microsoft.com/office/powerpoint/2010/main" val="191150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short while I’ll be introducing a general refactoring algorithm. </a:t>
            </a:r>
          </a:p>
          <a:p>
            <a:endParaRPr lang="en-US" dirty="0"/>
          </a:p>
          <a:p>
            <a:r>
              <a:rPr lang="en-US" dirty="0"/>
              <a:t>Just to set the scope. When we develop code, we identify variables and dependencies that will make the application behave as the requirements need it to. Even once that is decided there are number of ways that we can represent the same dependency graph.</a:t>
            </a:r>
          </a:p>
        </p:txBody>
      </p:sp>
      <p:sp>
        <p:nvSpPr>
          <p:cNvPr id="4" name="Slide Number Placeholder 3"/>
          <p:cNvSpPr>
            <a:spLocks noGrp="1"/>
          </p:cNvSpPr>
          <p:nvPr>
            <p:ph type="sldNum" sz="quarter" idx="5"/>
          </p:nvPr>
        </p:nvSpPr>
        <p:spPr/>
        <p:txBody>
          <a:bodyPr/>
          <a:lstStyle/>
          <a:p>
            <a:fld id="{8868C379-6CA6-F44C-AE54-6313D28FB3B7}" type="slidenum">
              <a:rPr lang="en-US" smtClean="0"/>
              <a:t>2</a:t>
            </a:fld>
            <a:endParaRPr lang="en-US"/>
          </a:p>
        </p:txBody>
      </p:sp>
    </p:spTree>
    <p:extLst>
      <p:ext uri="{BB962C8B-B14F-4D97-AF65-F5344CB8AC3E}">
        <p14:creationId xmlns:p14="http://schemas.microsoft.com/office/powerpoint/2010/main" val="29206320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interest, this is the dependency graph of the code snippets example</a:t>
            </a:r>
          </a:p>
        </p:txBody>
      </p:sp>
      <p:sp>
        <p:nvSpPr>
          <p:cNvPr id="4" name="Slide Number Placeholder 3"/>
          <p:cNvSpPr>
            <a:spLocks noGrp="1"/>
          </p:cNvSpPr>
          <p:nvPr>
            <p:ph type="sldNum" sz="quarter" idx="5"/>
          </p:nvPr>
        </p:nvSpPr>
        <p:spPr/>
        <p:txBody>
          <a:bodyPr/>
          <a:lstStyle/>
          <a:p>
            <a:fld id="{8868C379-6CA6-F44C-AE54-6313D28FB3B7}" type="slidenum">
              <a:rPr lang="en-US" smtClean="0"/>
              <a:t>20</a:t>
            </a:fld>
            <a:endParaRPr lang="en-US"/>
          </a:p>
        </p:txBody>
      </p:sp>
    </p:spTree>
    <p:extLst>
      <p:ext uri="{BB962C8B-B14F-4D97-AF65-F5344CB8AC3E}">
        <p14:creationId xmlns:p14="http://schemas.microsoft.com/office/powerpoint/2010/main" val="3414419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structural graph also contains the variables and assignment expressions that appear in the dependency graph.</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though, they are placed in the structural elements of the language. Such as the method, class, package etc.</a:t>
            </a:r>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21</a:t>
            </a:fld>
            <a:endParaRPr lang="en-US"/>
          </a:p>
        </p:txBody>
      </p:sp>
    </p:spTree>
    <p:extLst>
      <p:ext uri="{BB962C8B-B14F-4D97-AF65-F5344CB8AC3E}">
        <p14:creationId xmlns:p14="http://schemas.microsoft.com/office/powerpoint/2010/main" val="38467620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stage would involve using a library of alternative designs. The library would contain a number of dependency sub graphs and for each of those a number of alternative structural representations of that dependency graph.</a:t>
            </a:r>
          </a:p>
          <a:p>
            <a:endParaRPr lang="en-US" dirty="0"/>
          </a:p>
          <a:p>
            <a:r>
              <a:rPr lang="en-US" dirty="0"/>
              <a:t>So, in our code snippet example, the Library would contain the dependency graph of z with its constituent parameters (a1 etc.). Mapped to that dependency graph would be the three structural graphs that each of the three alternatives use.</a:t>
            </a:r>
          </a:p>
          <a:p>
            <a:endParaRPr lang="en-US" dirty="0"/>
          </a:p>
          <a:p>
            <a:r>
              <a:rPr lang="en-US" dirty="0"/>
              <a:t>In this stage each of the dependency sub-graphs in the Library would be taken, in turn, to determine if it exists in the code to be </a:t>
            </a:r>
            <a:r>
              <a:rPr lang="en-US" dirty="0" err="1"/>
              <a:t>analysed</a:t>
            </a:r>
            <a:r>
              <a:rPr lang="en-US" dirty="0"/>
              <a:t>. If so, the alternative structural representations would be applied to the code. And the chunking penalty function would determine if it’s an improvement.</a:t>
            </a:r>
          </a:p>
          <a:p>
            <a:endParaRPr lang="en-US" dirty="0"/>
          </a:p>
          <a:p>
            <a:r>
              <a:rPr lang="en-US" dirty="0"/>
              <a:t>Before I briefly describe that function, it’s worth mentioning how we generate this Library. The idea is that we can use the distillation mechanisms to </a:t>
            </a:r>
            <a:r>
              <a:rPr lang="en-US" dirty="0" err="1"/>
              <a:t>analyse</a:t>
            </a:r>
            <a:r>
              <a:rPr lang="en-US" dirty="0"/>
              <a:t> open source code to identify common dependency sub-graphs and the different structures that have been employed across the codebases.</a:t>
            </a:r>
          </a:p>
        </p:txBody>
      </p:sp>
      <p:sp>
        <p:nvSpPr>
          <p:cNvPr id="4" name="Slide Number Placeholder 3"/>
          <p:cNvSpPr>
            <a:spLocks noGrp="1"/>
          </p:cNvSpPr>
          <p:nvPr>
            <p:ph type="sldNum" sz="quarter" idx="5"/>
          </p:nvPr>
        </p:nvSpPr>
        <p:spPr/>
        <p:txBody>
          <a:bodyPr/>
          <a:lstStyle/>
          <a:p>
            <a:fld id="{8868C379-6CA6-F44C-AE54-6313D28FB3B7}" type="slidenum">
              <a:rPr lang="en-US" smtClean="0"/>
              <a:t>22</a:t>
            </a:fld>
            <a:endParaRPr lang="en-US"/>
          </a:p>
        </p:txBody>
      </p:sp>
    </p:spTree>
    <p:extLst>
      <p:ext uri="{BB962C8B-B14F-4D97-AF65-F5344CB8AC3E}">
        <p14:creationId xmlns:p14="http://schemas.microsoft.com/office/powerpoint/2010/main" val="2579535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chunking penalty function consists of two parts ;- coupling and cohesion. In both cases a distance function is used on one graph for pairs of nodes that are close on the other graph.</a:t>
            </a:r>
          </a:p>
        </p:txBody>
      </p:sp>
      <p:sp>
        <p:nvSpPr>
          <p:cNvPr id="4" name="Slide Number Placeholder 3"/>
          <p:cNvSpPr>
            <a:spLocks noGrp="1"/>
          </p:cNvSpPr>
          <p:nvPr>
            <p:ph type="sldNum" sz="quarter" idx="5"/>
          </p:nvPr>
        </p:nvSpPr>
        <p:spPr/>
        <p:txBody>
          <a:bodyPr/>
          <a:lstStyle/>
          <a:p>
            <a:fld id="{8868C379-6CA6-F44C-AE54-6313D28FB3B7}" type="slidenum">
              <a:rPr lang="en-US" smtClean="0"/>
              <a:t>23</a:t>
            </a:fld>
            <a:endParaRPr lang="en-US"/>
          </a:p>
        </p:txBody>
      </p:sp>
    </p:spTree>
    <p:extLst>
      <p:ext uri="{BB962C8B-B14F-4D97-AF65-F5344CB8AC3E}">
        <p14:creationId xmlns:p14="http://schemas.microsoft.com/office/powerpoint/2010/main" val="31855026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211E1E"/>
                </a:solidFill>
                <a:effectLst/>
                <a:latin typeface="Sabon"/>
              </a:rPr>
              <a:t>Round up….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rgbClr val="211E1E"/>
              </a:solidFill>
              <a:effectLst/>
              <a:latin typeface="Sabon"/>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211E1E"/>
                </a:solidFill>
                <a:effectLst/>
                <a:latin typeface="Sabon"/>
              </a:rPr>
              <a:t>(</a:t>
            </a:r>
            <a:r>
              <a:rPr lang="en-GB" sz="1200" dirty="0" err="1">
                <a:solidFill>
                  <a:srgbClr val="211E1E"/>
                </a:solidFill>
                <a:effectLst/>
                <a:latin typeface="Sabon"/>
              </a:rPr>
              <a:t>Gentner’s</a:t>
            </a:r>
            <a:r>
              <a:rPr lang="en-GB" sz="1200" dirty="0">
                <a:solidFill>
                  <a:srgbClr val="211E1E"/>
                </a:solidFill>
                <a:effectLst/>
                <a:latin typeface="Sabon"/>
              </a:rPr>
              <a:t> </a:t>
            </a:r>
            <a:r>
              <a:rPr lang="en-GB" sz="1200" i="1" dirty="0">
                <a:solidFill>
                  <a:srgbClr val="211E1E"/>
                </a:solidFill>
                <a:effectLst/>
                <a:latin typeface="Sabon"/>
              </a:rPr>
              <a:t>Systematicity </a:t>
            </a:r>
            <a:r>
              <a:rPr lang="en-GB" sz="1200" dirty="0">
                <a:solidFill>
                  <a:srgbClr val="211E1E"/>
                </a:solidFill>
                <a:effectLst/>
                <a:latin typeface="Sabon"/>
              </a:rPr>
              <a:t>principle9 ) </a:t>
            </a:r>
            <a:endParaRPr lang="en-GB"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err="1">
                <a:solidFill>
                  <a:srgbClr val="211E1E"/>
                </a:solidFill>
                <a:effectLst/>
                <a:latin typeface="Sabon"/>
              </a:rPr>
              <a:t>Gentner</a:t>
            </a:r>
            <a:r>
              <a:rPr lang="en-GB" sz="1200" dirty="0">
                <a:solidFill>
                  <a:srgbClr val="211E1E"/>
                </a:solidFill>
                <a:effectLst/>
                <a:latin typeface="Sabon"/>
              </a:rPr>
              <a:t> D. </a:t>
            </a:r>
            <a:r>
              <a:rPr lang="en-GB" sz="1200" dirty="0" err="1">
                <a:solidFill>
                  <a:srgbClr val="211E1E"/>
                </a:solidFill>
                <a:effectLst/>
                <a:latin typeface="Sabon"/>
              </a:rPr>
              <a:t>Structure-mapping:a</a:t>
            </a:r>
            <a:r>
              <a:rPr lang="en-GB" sz="1200" dirty="0">
                <a:solidFill>
                  <a:srgbClr val="211E1E"/>
                </a:solidFill>
                <a:effectLst/>
                <a:latin typeface="Sabon"/>
              </a:rPr>
              <a:t> theoretical framework for analogy. </a:t>
            </a:r>
            <a:r>
              <a:rPr lang="en-GB" sz="1200" i="1" dirty="0">
                <a:solidFill>
                  <a:srgbClr val="211E1E"/>
                </a:solidFill>
                <a:effectLst/>
                <a:latin typeface="Sabon"/>
              </a:rPr>
              <a:t>Cognitive Science </a:t>
            </a:r>
            <a:r>
              <a:rPr lang="en-GB" sz="1200" dirty="0">
                <a:solidFill>
                  <a:srgbClr val="211E1E"/>
                </a:solidFill>
                <a:effectLst/>
                <a:latin typeface="Sabon"/>
              </a:rPr>
              <a:t>1983, 7:155–170. </a:t>
            </a:r>
          </a:p>
          <a:p>
            <a:r>
              <a:rPr lang="en-GB" sz="1200" dirty="0">
                <a:effectLst/>
                <a:latin typeface="Arial" panose="020B0604020202020204" pitchFamily="34" charset="0"/>
              </a:rPr>
              <a:t>Higher-order relations play an important role in analogy, as is discussed below. </a:t>
            </a:r>
            <a:endParaRPr lang="en-GB" sz="1800" dirty="0"/>
          </a:p>
          <a:p>
            <a:r>
              <a:rPr lang="en-GB" sz="1200" dirty="0">
                <a:effectLst/>
                <a:latin typeface="Arial" panose="020B0604020202020204" pitchFamily="34" charset="0"/>
              </a:rPr>
              <a:t>N </a:t>
            </a:r>
            <a:endParaRPr lang="en-GB"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rgbClr val="211E1E"/>
              </a:solidFill>
              <a:effectLst/>
              <a:latin typeface="Sabon"/>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rial" panose="020B0604020202020204" pitchFamily="34" charset="0"/>
              </a:rPr>
              <a:t>system can be represented by an interconnected predicate structure in which higher-order predicates enforce connections among lower-order predicates.’ </a:t>
            </a:r>
            <a:endParaRPr lang="en-GB" sz="1800" dirty="0"/>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24</a:t>
            </a:fld>
            <a:endParaRPr lang="en-US"/>
          </a:p>
        </p:txBody>
      </p:sp>
    </p:spTree>
    <p:extLst>
      <p:ext uri="{BB962C8B-B14F-4D97-AF65-F5344CB8AC3E}">
        <p14:creationId xmlns:p14="http://schemas.microsoft.com/office/powerpoint/2010/main" val="15965186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Thomas &amp; Veronica Mullen, without who’s genes and support, none of this would be possible.</a:t>
            </a:r>
          </a:p>
          <a:p>
            <a:endParaRPr lang="en-US" dirty="0"/>
          </a:p>
          <a:p>
            <a:r>
              <a:rPr lang="en-US" dirty="0"/>
              <a:t>I’d like to thank the anonymous reviewers for there feedback. Also Mariana and the PPIG organizers for making this conference the success it is</a:t>
            </a:r>
          </a:p>
        </p:txBody>
      </p:sp>
      <p:sp>
        <p:nvSpPr>
          <p:cNvPr id="4" name="Slide Number Placeholder 3"/>
          <p:cNvSpPr>
            <a:spLocks noGrp="1"/>
          </p:cNvSpPr>
          <p:nvPr>
            <p:ph type="sldNum" sz="quarter" idx="5"/>
          </p:nvPr>
        </p:nvSpPr>
        <p:spPr/>
        <p:txBody>
          <a:bodyPr/>
          <a:lstStyle/>
          <a:p>
            <a:fld id="{8868C379-6CA6-F44C-AE54-6313D28FB3B7}" type="slidenum">
              <a:rPr lang="en-US" smtClean="0"/>
              <a:t>25</a:t>
            </a:fld>
            <a:endParaRPr lang="en-US"/>
          </a:p>
        </p:txBody>
      </p:sp>
    </p:spTree>
    <p:extLst>
      <p:ext uri="{BB962C8B-B14F-4D97-AF65-F5344CB8AC3E}">
        <p14:creationId xmlns:p14="http://schemas.microsoft.com/office/powerpoint/2010/main" val="3820059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central conjecture </a:t>
            </a:r>
            <a:r>
              <a:rPr lang="en-US"/>
              <a:t>is that…</a:t>
            </a:r>
          </a:p>
        </p:txBody>
      </p:sp>
      <p:sp>
        <p:nvSpPr>
          <p:cNvPr id="4" name="Slide Number Placeholder 3"/>
          <p:cNvSpPr>
            <a:spLocks noGrp="1"/>
          </p:cNvSpPr>
          <p:nvPr>
            <p:ph type="sldNum" sz="quarter" idx="5"/>
          </p:nvPr>
        </p:nvSpPr>
        <p:spPr/>
        <p:txBody>
          <a:bodyPr/>
          <a:lstStyle/>
          <a:p>
            <a:fld id="{8868C379-6CA6-F44C-AE54-6313D28FB3B7}" type="slidenum">
              <a:rPr lang="en-US" smtClean="0"/>
              <a:t>3</a:t>
            </a:fld>
            <a:endParaRPr lang="en-US"/>
          </a:p>
        </p:txBody>
      </p:sp>
    </p:spTree>
    <p:extLst>
      <p:ext uri="{BB962C8B-B14F-4D97-AF65-F5344CB8AC3E}">
        <p14:creationId xmlns:p14="http://schemas.microsoft.com/office/powerpoint/2010/main" val="2708530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I’ll go into more detail of the elements of long-term memory structures in a little while, but from a 30,000 foot point of view there is an argument that this makes sense. </a:t>
            </a:r>
          </a:p>
          <a:p>
            <a:endParaRPr lang="en-US" dirty="0"/>
          </a:p>
          <a:p>
            <a:r>
              <a:rPr lang="en-US" dirty="0"/>
              <a:t>Whenever we understand and learn anything, the endgame is that we lay down long-term memory. </a:t>
            </a:r>
          </a:p>
          <a:p>
            <a:endParaRPr lang="en-US" dirty="0"/>
          </a:p>
          <a:p>
            <a:r>
              <a:rPr lang="en-US" dirty="0"/>
              <a:t>Only then can we utilize that knowledge, extended and build on it and even apply to other domains thus gaining extra insight of those domains.</a:t>
            </a:r>
          </a:p>
          <a:p>
            <a:endParaRPr lang="en-US" dirty="0"/>
          </a:p>
          <a:p>
            <a:r>
              <a:rPr lang="en-US" dirty="0"/>
              <a:t>So, if we had a choice of how to represent something (in our case the dependency graph) and the primary reason is to make it easier to understand, then the closer our representation gets to long-term memory structures the less translation is needed.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4</a:t>
            </a:fld>
            <a:endParaRPr lang="en-US"/>
          </a:p>
        </p:txBody>
      </p:sp>
    </p:spTree>
    <p:extLst>
      <p:ext uri="{BB962C8B-B14F-4D97-AF65-F5344CB8AC3E}">
        <p14:creationId xmlns:p14="http://schemas.microsoft.com/office/powerpoint/2010/main" val="60852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This is also true of natural language. So, for example, if you have researched something and come to an understanding and wanted to pass that knowledge on to me. You would first access the long-term memory of that knowledge and </a:t>
            </a:r>
            <a:r>
              <a:rPr lang="en-US" dirty="0" err="1"/>
              <a:t>serialise</a:t>
            </a:r>
            <a:r>
              <a:rPr lang="en-US" dirty="0"/>
              <a:t> it in the form of natural language. I would then take those sentences &amp; paragraphs, </a:t>
            </a:r>
            <a:r>
              <a:rPr lang="en-US" dirty="0" err="1"/>
              <a:t>deserialise</a:t>
            </a:r>
            <a:r>
              <a:rPr lang="en-US" dirty="0"/>
              <a:t> it and hopefully lay down the same long-term structures that are in your brain. Thus, understanding what you know without the cost of having to research it.</a:t>
            </a:r>
          </a:p>
          <a:p>
            <a:endParaRPr lang="en-US" dirty="0"/>
          </a:p>
          <a:p>
            <a:r>
              <a:rPr lang="en-US" dirty="0"/>
              <a:t>Indeed, that’s what cognitive linguist do. They </a:t>
            </a:r>
            <a:r>
              <a:rPr lang="en-US" dirty="0" err="1"/>
              <a:t>analyse</a:t>
            </a:r>
            <a:r>
              <a:rPr lang="en-US" dirty="0"/>
              <a:t> natural languages to see if they betray how the mind works. </a:t>
            </a:r>
          </a:p>
          <a:p>
            <a:endParaRPr lang="en-US" dirty="0"/>
          </a:p>
          <a:p>
            <a:r>
              <a:rPr lang="en-US" dirty="0"/>
              <a:t>If natural languages are the serialization of long-term memory structures, then software languages are the direct access equivalents (albeit for the niche case of dependency graphs).</a:t>
            </a:r>
          </a:p>
          <a:p>
            <a:endParaRPr lang="en-US" dirty="0"/>
          </a:p>
          <a:p>
            <a:r>
              <a:rPr lang="en-US" dirty="0"/>
              <a:t>So, there is a high-level argument for the conjecture that software structures are long-term memory structures.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5</a:t>
            </a:fld>
            <a:endParaRPr lang="en-US"/>
          </a:p>
        </p:txBody>
      </p:sp>
    </p:spTree>
    <p:extLst>
      <p:ext uri="{BB962C8B-B14F-4D97-AF65-F5344CB8AC3E}">
        <p14:creationId xmlns:p14="http://schemas.microsoft.com/office/powerpoint/2010/main" val="242508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more detailed layer of validation is from a 2009 paper I wrote which identified the elements of long-term structures that have closed parallels to software design principles and software languages.</a:t>
            </a:r>
          </a:p>
          <a:p>
            <a:endParaRPr lang="en-US" dirty="0"/>
          </a:p>
          <a:p>
            <a:r>
              <a:rPr lang="en-US" dirty="0"/>
              <a:t>Specifically, this involves two elements of long-term memory: chunks and analogies.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6</a:t>
            </a:fld>
            <a:endParaRPr lang="en-US"/>
          </a:p>
        </p:txBody>
      </p:sp>
    </p:spTree>
    <p:extLst>
      <p:ext uri="{BB962C8B-B14F-4D97-AF65-F5344CB8AC3E}">
        <p14:creationId xmlns:p14="http://schemas.microsoft.com/office/powerpoint/2010/main" val="1029545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cognitive psychologist’s definition of chunking is that memory elements of group together so that elements within a chunk are strongly related to one another but loosely related to elements of chunks. This is very similar to the coupling and cohesion principles that were developed as part of the structure design methodology in the 60s and 70s.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7</a:t>
            </a:fld>
            <a:endParaRPr lang="en-US"/>
          </a:p>
        </p:txBody>
      </p:sp>
    </p:spTree>
    <p:extLst>
      <p:ext uri="{BB962C8B-B14F-4D97-AF65-F5344CB8AC3E}">
        <p14:creationId xmlns:p14="http://schemas.microsoft.com/office/powerpoint/2010/main" val="2354342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cognitive psychologist’s definition of chunking is that memory elements of group </a:t>
            </a:r>
            <a:r>
              <a:rPr lang="en-US" dirty="0" err="1"/>
              <a:t>tosgether</a:t>
            </a:r>
            <a:r>
              <a:rPr lang="en-US" dirty="0"/>
              <a:t> so that elements within a chunk are strongly related to one another but loosely related to elements of chunks. This is very similar to the coupling and cohesion principles that were developed as part of the structure design methodology in the 60s and 70s.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868C379-6CA6-F44C-AE54-6313D28FB3B7}" type="slidenum">
              <a:rPr lang="en-US" smtClean="0"/>
              <a:t>8</a:t>
            </a:fld>
            <a:endParaRPr lang="en-US"/>
          </a:p>
        </p:txBody>
      </p:sp>
    </p:spTree>
    <p:extLst>
      <p:ext uri="{BB962C8B-B14F-4D97-AF65-F5344CB8AC3E}">
        <p14:creationId xmlns:p14="http://schemas.microsoft.com/office/powerpoint/2010/main" val="3220816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Analogical reasoning is a huge topic and, for many cognitive psychologists, analogies are at the heart of human intelligence. </a:t>
            </a:r>
            <a:r>
              <a:rPr lang="en-US" dirty="0" err="1"/>
              <a:t>Gentner’s</a:t>
            </a:r>
            <a:r>
              <a:rPr lang="en-US" dirty="0"/>
              <a:t> structure mapping theory defines an analogy as a mapping between two or more objects or domains. The mapping has attributes and </a:t>
            </a:r>
            <a:r>
              <a:rPr lang="en-US" dirty="0" err="1"/>
              <a:t>behaviours</a:t>
            </a:r>
            <a:r>
              <a:rPr lang="en-US" dirty="0"/>
              <a:t>, where the </a:t>
            </a:r>
            <a:r>
              <a:rPr lang="en-US" dirty="0" err="1"/>
              <a:t>behaviours</a:t>
            </a:r>
            <a:r>
              <a:rPr lang="en-US" dirty="0"/>
              <a:t> combine attributes and other </a:t>
            </a:r>
            <a:r>
              <a:rPr lang="en-US" dirty="0" err="1"/>
              <a:t>behaviours</a:t>
            </a:r>
            <a:r>
              <a:rPr lang="en-US" dirty="0"/>
              <a:t>.</a:t>
            </a:r>
          </a:p>
          <a:p>
            <a:endParaRPr lang="en-US" dirty="0"/>
          </a:p>
          <a:p>
            <a:r>
              <a:rPr lang="en-US" dirty="0"/>
              <a:t>This is very similar to the class description developed as part of the object-oriented paradigm in the 70s and 80s. Although as the 2009 paper identified there are number of different ways we can represent analogies in code. The code snippets at the start of the presentation showed a couple of ways.</a:t>
            </a:r>
          </a:p>
          <a:p>
            <a:endParaRPr lang="en-US" dirty="0"/>
          </a:p>
          <a:p>
            <a:r>
              <a:rPr lang="en-US" dirty="0"/>
              <a:t>The similarity between how cognitive psychologists describe long-term memory structures and the principles that underpin software design and software languages gives further validation to the conjecture that software structures are long-term structures.</a:t>
            </a:r>
          </a:p>
        </p:txBody>
      </p:sp>
      <p:sp>
        <p:nvSpPr>
          <p:cNvPr id="4" name="Slide Number Placeholder 3"/>
          <p:cNvSpPr>
            <a:spLocks noGrp="1"/>
          </p:cNvSpPr>
          <p:nvPr>
            <p:ph type="sldNum" sz="quarter" idx="5"/>
          </p:nvPr>
        </p:nvSpPr>
        <p:spPr/>
        <p:txBody>
          <a:bodyPr/>
          <a:lstStyle/>
          <a:p>
            <a:fld id="{8868C379-6CA6-F44C-AE54-6313D28FB3B7}" type="slidenum">
              <a:rPr lang="en-US" smtClean="0"/>
              <a:t>9</a:t>
            </a:fld>
            <a:endParaRPr lang="en-US"/>
          </a:p>
        </p:txBody>
      </p:sp>
    </p:spTree>
    <p:extLst>
      <p:ext uri="{BB962C8B-B14F-4D97-AF65-F5344CB8AC3E}">
        <p14:creationId xmlns:p14="http://schemas.microsoft.com/office/powerpoint/2010/main" val="2267675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8CE00-6B66-F1EE-0A7D-4A8653D8E8C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B41B637-CDA1-8A79-7894-4C7E12089B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8E6C698-79C0-5888-055D-CE13C1BE6349}"/>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5" name="Footer Placeholder 4">
            <a:extLst>
              <a:ext uri="{FF2B5EF4-FFF2-40B4-BE49-F238E27FC236}">
                <a16:creationId xmlns:a16="http://schemas.microsoft.com/office/drawing/2014/main" id="{4B25CBA5-D099-624D-6B07-9F668E6E8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C3AA25-1AA0-6DD2-9F41-89C33E88D7AF}"/>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236499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86ADC-99A7-A445-DE02-3FDFD0101A0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5BE8F07-407A-29D9-0E5E-1601B6D2F00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162561-4DDC-F3D5-9B82-8586832AAF37}"/>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5" name="Footer Placeholder 4">
            <a:extLst>
              <a:ext uri="{FF2B5EF4-FFF2-40B4-BE49-F238E27FC236}">
                <a16:creationId xmlns:a16="http://schemas.microsoft.com/office/drawing/2014/main" id="{EE91C321-84A8-7088-312E-6DD1E5357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1FD96-3AB7-897D-6CA1-C6CA041AC422}"/>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2948355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4FEAFB-90AE-5DB9-8FC5-E7A77CF0A26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9DD3961-EB19-ECE5-8F40-DDA3A9D58F0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8482B34-8335-6F9E-C6A4-63C1820DF9B9}"/>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5" name="Footer Placeholder 4">
            <a:extLst>
              <a:ext uri="{FF2B5EF4-FFF2-40B4-BE49-F238E27FC236}">
                <a16:creationId xmlns:a16="http://schemas.microsoft.com/office/drawing/2014/main" id="{D9D385D6-95A7-3170-C4FA-47453826A7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C8A59C-AAFC-A661-DB2D-DAA99707CF88}"/>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327016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E3689-0D0B-A0F0-1533-93773A3A9D8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7591652-2157-41C7-D639-4001C7F1ABE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9DFF40-D599-8962-2DBA-930D94AFA8E3}"/>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5" name="Footer Placeholder 4">
            <a:extLst>
              <a:ext uri="{FF2B5EF4-FFF2-40B4-BE49-F238E27FC236}">
                <a16:creationId xmlns:a16="http://schemas.microsoft.com/office/drawing/2014/main" id="{CC6E04F4-312D-3201-9A61-2488196FA7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450692-7CE0-38F8-5CA5-D7848842F809}"/>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6806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AD42D-FDCD-0FF1-C7E4-6D72C4EC28C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F9F3254-F57E-A78D-C05F-3EA8E19D0F3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733AED4-E77D-9EAC-4749-7F36BBE32C7F}"/>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5" name="Footer Placeholder 4">
            <a:extLst>
              <a:ext uri="{FF2B5EF4-FFF2-40B4-BE49-F238E27FC236}">
                <a16:creationId xmlns:a16="http://schemas.microsoft.com/office/drawing/2014/main" id="{9A92BB13-877B-7118-C741-DC76233EDE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3F3652-6631-7183-C52F-87B0D6653AFE}"/>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3083526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B3507-5F4F-5BA2-36F0-AD793C4EB15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B0618AD-4683-2AF7-5CF4-46F07F8CA0B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E2A08AB-B955-0793-DDBB-9E9157C4F2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1650D2B-BCF3-B9A7-AF36-97C136F6CA63}"/>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6" name="Footer Placeholder 5">
            <a:extLst>
              <a:ext uri="{FF2B5EF4-FFF2-40B4-BE49-F238E27FC236}">
                <a16:creationId xmlns:a16="http://schemas.microsoft.com/office/drawing/2014/main" id="{CD7C7660-FFE0-4751-47E9-ED3FBD7906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1446AA-F038-2463-6856-2900D2B3465E}"/>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2330994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61164-D385-062D-3B2F-83F292B70C1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BC475EE-7523-E5C2-5CEF-0F115B8EA5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193826A-996D-E623-0DE8-2D99CC0FB2E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C7243DE-D458-2007-EC31-B64DD18F8B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748C5E9-1F8A-0BEF-5334-C5DB6DA921A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CAA9B37-C7F3-1073-6BF2-316953EAAE77}"/>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8" name="Footer Placeholder 7">
            <a:extLst>
              <a:ext uri="{FF2B5EF4-FFF2-40B4-BE49-F238E27FC236}">
                <a16:creationId xmlns:a16="http://schemas.microsoft.com/office/drawing/2014/main" id="{4D783A77-5E08-2A3F-7152-846DE41B3B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7EA8DC-61C3-4886-5E21-91F0796FAF65}"/>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1071745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FD972-EC80-BC0E-BBE1-B35E34188529}"/>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32CAEDC-F6F3-6E84-8DBF-9A784DF8B230}"/>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4" name="Footer Placeholder 3">
            <a:extLst>
              <a:ext uri="{FF2B5EF4-FFF2-40B4-BE49-F238E27FC236}">
                <a16:creationId xmlns:a16="http://schemas.microsoft.com/office/drawing/2014/main" id="{3F324860-B2C5-728E-22F0-509DE7E68A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3133E5-54A3-54BF-552A-D96495FBFC2A}"/>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825431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9B329B-A700-C833-1CCA-D4DF8B1D080C}"/>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3" name="Footer Placeholder 2">
            <a:extLst>
              <a:ext uri="{FF2B5EF4-FFF2-40B4-BE49-F238E27FC236}">
                <a16:creationId xmlns:a16="http://schemas.microsoft.com/office/drawing/2014/main" id="{D4AF4DDB-AE6B-1B92-6346-1C7440F03B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36A5F7-9FAD-64B9-4FC5-0F9207A23D8D}"/>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3517054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60D5C-0115-D022-B59D-1212C101199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8D727DCB-949D-4CE6-43BB-AA8FAD4AEF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3720765-8574-FDB6-B768-1EC9FE4028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A0755C4-FD3A-1E54-9E6F-82D6D01D6728}"/>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6" name="Footer Placeholder 5">
            <a:extLst>
              <a:ext uri="{FF2B5EF4-FFF2-40B4-BE49-F238E27FC236}">
                <a16:creationId xmlns:a16="http://schemas.microsoft.com/office/drawing/2014/main" id="{873E8DD4-CC85-DB82-5E5A-208B92D1D2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615BE9-57C0-1D0B-AB11-4CB0FD8AA410}"/>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3517809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CB3C4-403A-30CF-7B2C-118C8087AA8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631F8F0-EDC1-B219-45C1-2E61BABA5A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D3AF49-FC23-60C8-E0CD-2ADAC2D48B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919D7A1-356E-659F-562B-52CB720C67E8}"/>
              </a:ext>
            </a:extLst>
          </p:cNvPr>
          <p:cNvSpPr>
            <a:spLocks noGrp="1"/>
          </p:cNvSpPr>
          <p:nvPr>
            <p:ph type="dt" sz="half" idx="10"/>
          </p:nvPr>
        </p:nvSpPr>
        <p:spPr/>
        <p:txBody>
          <a:bodyPr/>
          <a:lstStyle/>
          <a:p>
            <a:fld id="{F93F7942-69D3-AE45-8C4F-32639CE6FB42}" type="datetimeFigureOut">
              <a:rPr lang="en-US" smtClean="0"/>
              <a:t>9/3/24</a:t>
            </a:fld>
            <a:endParaRPr lang="en-US"/>
          </a:p>
        </p:txBody>
      </p:sp>
      <p:sp>
        <p:nvSpPr>
          <p:cNvPr id="6" name="Footer Placeholder 5">
            <a:extLst>
              <a:ext uri="{FF2B5EF4-FFF2-40B4-BE49-F238E27FC236}">
                <a16:creationId xmlns:a16="http://schemas.microsoft.com/office/drawing/2014/main" id="{49570925-5BE9-0F1C-D427-BB7F6F8CC5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977F04-914E-7508-47A1-7525D2E3E33B}"/>
              </a:ext>
            </a:extLst>
          </p:cNvPr>
          <p:cNvSpPr>
            <a:spLocks noGrp="1"/>
          </p:cNvSpPr>
          <p:nvPr>
            <p:ph type="sldNum" sz="quarter" idx="12"/>
          </p:nvPr>
        </p:nvSpPr>
        <p:spPr/>
        <p:txBody>
          <a:bodyPr/>
          <a:lstStyle/>
          <a:p>
            <a:fld id="{A60C7EA2-2DF7-9848-9FA5-60E2DB7245CB}" type="slidenum">
              <a:rPr lang="en-US" smtClean="0"/>
              <a:t>‹#›</a:t>
            </a:fld>
            <a:endParaRPr lang="en-US"/>
          </a:p>
        </p:txBody>
      </p:sp>
    </p:spTree>
    <p:extLst>
      <p:ext uri="{BB962C8B-B14F-4D97-AF65-F5344CB8AC3E}">
        <p14:creationId xmlns:p14="http://schemas.microsoft.com/office/powerpoint/2010/main" val="3606493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4B6B3C-1E6C-3E7A-4B59-17F8A32CF6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E636821-2B53-B9EC-8296-6061250694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FA20D5F-A989-9465-3A1C-21CA3940C2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93F7942-69D3-AE45-8C4F-32639CE6FB42}" type="datetimeFigureOut">
              <a:rPr lang="en-US" smtClean="0"/>
              <a:t>9/3/24</a:t>
            </a:fld>
            <a:endParaRPr lang="en-US"/>
          </a:p>
        </p:txBody>
      </p:sp>
      <p:sp>
        <p:nvSpPr>
          <p:cNvPr id="5" name="Footer Placeholder 4">
            <a:extLst>
              <a:ext uri="{FF2B5EF4-FFF2-40B4-BE49-F238E27FC236}">
                <a16:creationId xmlns:a16="http://schemas.microsoft.com/office/drawing/2014/main" id="{19270B15-1461-2C60-02C5-8190EF64DB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1B0AE6E-7695-1BFF-FCB7-559D71299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0C7EA2-2DF7-9848-9FA5-60E2DB7245CB}" type="slidenum">
              <a:rPr lang="en-US" smtClean="0"/>
              <a:t>‹#›</a:t>
            </a:fld>
            <a:endParaRPr lang="en-US"/>
          </a:p>
        </p:txBody>
      </p:sp>
    </p:spTree>
    <p:extLst>
      <p:ext uri="{BB962C8B-B14F-4D97-AF65-F5344CB8AC3E}">
        <p14:creationId xmlns:p14="http://schemas.microsoft.com/office/powerpoint/2010/main" val="2314976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jp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7.jpg"/><Relationship Id="rId5" Type="http://schemas.openxmlformats.org/officeDocument/2006/relationships/image" Target="../media/image16.jpg"/><Relationship Id="rId4" Type="http://schemas.openxmlformats.org/officeDocument/2006/relationships/image" Target="../media/image15.jpg"/></Relationships>
</file>

<file path=ppt/slides/_rels/slide15.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0.jpg"/></Relationships>
</file>

<file path=ppt/slides/_rels/slide16.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6.jpg"/></Relationships>
</file>

<file path=ppt/slides/_rels/slide22.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18.jpg"/><Relationship Id="rId5" Type="http://schemas.openxmlformats.org/officeDocument/2006/relationships/image" Target="../media/image17.jpg"/><Relationship Id="rId4" Type="http://schemas.openxmlformats.org/officeDocument/2006/relationships/image" Target="../media/image16.jp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customXml" Target="../ink/ink6.xml"/><Relationship Id="rId18" Type="http://schemas.openxmlformats.org/officeDocument/2006/relationships/image" Target="../media/image11.png"/><Relationship Id="rId3" Type="http://schemas.openxmlformats.org/officeDocument/2006/relationships/customXml" Target="../ink/ink1.xml"/><Relationship Id="rId21" Type="http://schemas.openxmlformats.org/officeDocument/2006/relationships/customXml" Target="../ink/ink10.xml"/><Relationship Id="rId7" Type="http://schemas.openxmlformats.org/officeDocument/2006/relationships/customXml" Target="../ink/ink3.xml"/><Relationship Id="rId12" Type="http://schemas.openxmlformats.org/officeDocument/2006/relationships/image" Target="../media/image8.png"/><Relationship Id="rId17" Type="http://schemas.openxmlformats.org/officeDocument/2006/relationships/customXml" Target="../ink/ink8.xml"/><Relationship Id="rId2" Type="http://schemas.openxmlformats.org/officeDocument/2006/relationships/notesSlide" Target="../notesSlides/notesSlide8.xml"/><Relationship Id="rId16" Type="http://schemas.openxmlformats.org/officeDocument/2006/relationships/image" Target="../media/image10.png"/><Relationship Id="rId20"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customXml" Target="../ink/ink5.xml"/><Relationship Id="rId5" Type="http://schemas.openxmlformats.org/officeDocument/2006/relationships/customXml" Target="../ink/ink2.xml"/><Relationship Id="rId15" Type="http://schemas.openxmlformats.org/officeDocument/2006/relationships/customXml" Target="../ink/ink7.xml"/><Relationship Id="rId10" Type="http://schemas.openxmlformats.org/officeDocument/2006/relationships/image" Target="../media/image7.png"/><Relationship Id="rId19" Type="http://schemas.openxmlformats.org/officeDocument/2006/relationships/customXml" Target="../ink/ink9.xml"/><Relationship Id="rId4" Type="http://schemas.openxmlformats.org/officeDocument/2006/relationships/image" Target="../media/image4.png"/><Relationship Id="rId9" Type="http://schemas.openxmlformats.org/officeDocument/2006/relationships/customXml" Target="../ink/ink4.xml"/><Relationship Id="rId14" Type="http://schemas.openxmlformats.org/officeDocument/2006/relationships/image" Target="../media/image9.png"/><Relationship Id="rId22"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E0E88-F582-38F5-FB6C-48BBEC52F1B7}"/>
              </a:ext>
            </a:extLst>
          </p:cNvPr>
          <p:cNvSpPr>
            <a:spLocks noGrp="1"/>
          </p:cNvSpPr>
          <p:nvPr>
            <p:ph type="ctrTitle"/>
          </p:nvPr>
        </p:nvSpPr>
        <p:spPr>
          <a:xfrm>
            <a:off x="1524000" y="1122363"/>
            <a:ext cx="9144000" cy="3088130"/>
          </a:xfrm>
        </p:spPr>
        <p:txBody>
          <a:bodyPr>
            <a:normAutofit fontScale="90000"/>
          </a:bodyPr>
          <a:lstStyle/>
          <a:p>
            <a:r>
              <a:rPr lang="en-US" dirty="0" err="1"/>
              <a:t>Analysing</a:t>
            </a:r>
            <a:r>
              <a:rPr lang="en-US" dirty="0"/>
              <a:t> Open Source Software to Better Understand Long Term Memory Structures in the Human Brain</a:t>
            </a:r>
          </a:p>
        </p:txBody>
      </p:sp>
      <p:sp>
        <p:nvSpPr>
          <p:cNvPr id="3" name="Subtitle 2">
            <a:extLst>
              <a:ext uri="{FF2B5EF4-FFF2-40B4-BE49-F238E27FC236}">
                <a16:creationId xmlns:a16="http://schemas.microsoft.com/office/drawing/2014/main" id="{314DE760-5AE2-EF05-532C-39FFA5B9AAE2}"/>
              </a:ext>
            </a:extLst>
          </p:cNvPr>
          <p:cNvSpPr>
            <a:spLocks noGrp="1"/>
          </p:cNvSpPr>
          <p:nvPr>
            <p:ph type="subTitle" idx="1"/>
          </p:nvPr>
        </p:nvSpPr>
        <p:spPr>
          <a:xfrm>
            <a:off x="1524000" y="4601498"/>
            <a:ext cx="9144000" cy="1655762"/>
          </a:xfrm>
        </p:spPr>
        <p:txBody>
          <a:bodyPr/>
          <a:lstStyle/>
          <a:p>
            <a:r>
              <a:rPr lang="en-US" dirty="0"/>
              <a:t>Thomas Mullen</a:t>
            </a:r>
          </a:p>
        </p:txBody>
      </p:sp>
    </p:spTree>
    <p:extLst>
      <p:ext uri="{BB962C8B-B14F-4D97-AF65-F5344CB8AC3E}">
        <p14:creationId xmlns:p14="http://schemas.microsoft.com/office/powerpoint/2010/main" val="3840893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E3B24-0E6A-B720-1F04-E7A8A075BB34}"/>
              </a:ext>
            </a:extLst>
          </p:cNvPr>
          <p:cNvSpPr>
            <a:spLocks noGrp="1"/>
          </p:cNvSpPr>
          <p:nvPr>
            <p:ph type="title"/>
          </p:nvPr>
        </p:nvSpPr>
        <p:spPr/>
        <p:txBody>
          <a:bodyPr/>
          <a:lstStyle/>
          <a:p>
            <a:r>
              <a:rPr lang="en-US" dirty="0"/>
              <a:t>So What?</a:t>
            </a:r>
          </a:p>
        </p:txBody>
      </p:sp>
      <p:pic>
        <p:nvPicPr>
          <p:cNvPr id="13" name="Picture 12" descr="A black outline of a head&#10;&#10;Description automatically generated">
            <a:extLst>
              <a:ext uri="{FF2B5EF4-FFF2-40B4-BE49-F238E27FC236}">
                <a16:creationId xmlns:a16="http://schemas.microsoft.com/office/drawing/2014/main" id="{1443F524-37EB-A8E4-4C5C-37D42A987DA5}"/>
              </a:ext>
            </a:extLst>
          </p:cNvPr>
          <p:cNvPicPr>
            <a:picLocks noChangeAspect="1"/>
          </p:cNvPicPr>
          <p:nvPr/>
        </p:nvPicPr>
        <p:blipFill>
          <a:blip r:embed="rId3"/>
          <a:stretch>
            <a:fillRect/>
          </a:stretch>
        </p:blipFill>
        <p:spPr>
          <a:xfrm>
            <a:off x="1326803" y="2190406"/>
            <a:ext cx="1810004" cy="1829259"/>
          </a:xfrm>
          <a:prstGeom prst="rect">
            <a:avLst/>
          </a:prstGeom>
        </p:spPr>
      </p:pic>
      <p:pic>
        <p:nvPicPr>
          <p:cNvPr id="14" name="Picture 13">
            <a:extLst>
              <a:ext uri="{FF2B5EF4-FFF2-40B4-BE49-F238E27FC236}">
                <a16:creationId xmlns:a16="http://schemas.microsoft.com/office/drawing/2014/main" id="{B310E27D-18B3-AA94-B31D-5D45CFD0A448}"/>
              </a:ext>
            </a:extLst>
          </p:cNvPr>
          <p:cNvPicPr>
            <a:picLocks noChangeAspect="1"/>
          </p:cNvPicPr>
          <p:nvPr/>
        </p:nvPicPr>
        <p:blipFill>
          <a:blip r:embed="rId4"/>
          <a:stretch>
            <a:fillRect/>
          </a:stretch>
        </p:blipFill>
        <p:spPr>
          <a:xfrm>
            <a:off x="1815609" y="2475399"/>
            <a:ext cx="555752" cy="711703"/>
          </a:xfrm>
          <a:prstGeom prst="rect">
            <a:avLst/>
          </a:prstGeom>
        </p:spPr>
      </p:pic>
    </p:spTree>
    <p:extLst>
      <p:ext uri="{BB962C8B-B14F-4D97-AF65-F5344CB8AC3E}">
        <p14:creationId xmlns:p14="http://schemas.microsoft.com/office/powerpoint/2010/main" val="357814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E3B24-0E6A-B720-1F04-E7A8A075BB34}"/>
              </a:ext>
            </a:extLst>
          </p:cNvPr>
          <p:cNvSpPr>
            <a:spLocks noGrp="1"/>
          </p:cNvSpPr>
          <p:nvPr>
            <p:ph type="title"/>
          </p:nvPr>
        </p:nvSpPr>
        <p:spPr/>
        <p:txBody>
          <a:bodyPr/>
          <a:lstStyle/>
          <a:p>
            <a:r>
              <a:rPr lang="en-US" dirty="0"/>
              <a:t>So What?</a:t>
            </a:r>
          </a:p>
        </p:txBody>
      </p:sp>
      <p:sp>
        <p:nvSpPr>
          <p:cNvPr id="12" name="Right Arrow 11">
            <a:extLst>
              <a:ext uri="{FF2B5EF4-FFF2-40B4-BE49-F238E27FC236}">
                <a16:creationId xmlns:a16="http://schemas.microsoft.com/office/drawing/2014/main" id="{92D6F07C-CCF9-D530-2263-E2F63E27087C}"/>
              </a:ext>
            </a:extLst>
          </p:cNvPr>
          <p:cNvSpPr/>
          <p:nvPr/>
        </p:nvSpPr>
        <p:spPr>
          <a:xfrm>
            <a:off x="3392392" y="3105035"/>
            <a:ext cx="3092158" cy="24189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A black outline of a head&#10;&#10;Description automatically generated">
            <a:extLst>
              <a:ext uri="{FF2B5EF4-FFF2-40B4-BE49-F238E27FC236}">
                <a16:creationId xmlns:a16="http://schemas.microsoft.com/office/drawing/2014/main" id="{1443F524-37EB-A8E4-4C5C-37D42A987DA5}"/>
              </a:ext>
            </a:extLst>
          </p:cNvPr>
          <p:cNvPicPr>
            <a:picLocks noChangeAspect="1"/>
          </p:cNvPicPr>
          <p:nvPr/>
        </p:nvPicPr>
        <p:blipFill>
          <a:blip r:embed="rId3"/>
          <a:stretch>
            <a:fillRect/>
          </a:stretch>
        </p:blipFill>
        <p:spPr>
          <a:xfrm>
            <a:off x="1326803" y="2190406"/>
            <a:ext cx="1810004" cy="1829259"/>
          </a:xfrm>
          <a:prstGeom prst="rect">
            <a:avLst/>
          </a:prstGeom>
        </p:spPr>
      </p:pic>
      <p:pic>
        <p:nvPicPr>
          <p:cNvPr id="14" name="Picture 13">
            <a:extLst>
              <a:ext uri="{FF2B5EF4-FFF2-40B4-BE49-F238E27FC236}">
                <a16:creationId xmlns:a16="http://schemas.microsoft.com/office/drawing/2014/main" id="{B310E27D-18B3-AA94-B31D-5D45CFD0A448}"/>
              </a:ext>
            </a:extLst>
          </p:cNvPr>
          <p:cNvPicPr>
            <a:picLocks noChangeAspect="1"/>
          </p:cNvPicPr>
          <p:nvPr/>
        </p:nvPicPr>
        <p:blipFill>
          <a:blip r:embed="rId4"/>
          <a:stretch>
            <a:fillRect/>
          </a:stretch>
        </p:blipFill>
        <p:spPr>
          <a:xfrm>
            <a:off x="1815609" y="2475399"/>
            <a:ext cx="555752" cy="711703"/>
          </a:xfrm>
          <a:prstGeom prst="rect">
            <a:avLst/>
          </a:prstGeom>
        </p:spPr>
      </p:pic>
      <p:pic>
        <p:nvPicPr>
          <p:cNvPr id="15" name="Picture 14" descr="A black outline of a head&#10;&#10;Description automatically generated">
            <a:extLst>
              <a:ext uri="{FF2B5EF4-FFF2-40B4-BE49-F238E27FC236}">
                <a16:creationId xmlns:a16="http://schemas.microsoft.com/office/drawing/2014/main" id="{93173F46-5CA0-E76F-5D9B-1C3B2B2309BF}"/>
              </a:ext>
            </a:extLst>
          </p:cNvPr>
          <p:cNvPicPr>
            <a:picLocks noChangeAspect="1"/>
          </p:cNvPicPr>
          <p:nvPr/>
        </p:nvPicPr>
        <p:blipFill>
          <a:blip r:embed="rId3"/>
          <a:stretch>
            <a:fillRect/>
          </a:stretch>
        </p:blipFill>
        <p:spPr>
          <a:xfrm flipH="1">
            <a:off x="6740135" y="2190406"/>
            <a:ext cx="1810004" cy="1829259"/>
          </a:xfrm>
          <a:prstGeom prst="rect">
            <a:avLst/>
          </a:prstGeom>
        </p:spPr>
      </p:pic>
      <p:pic>
        <p:nvPicPr>
          <p:cNvPr id="16" name="Picture 15">
            <a:extLst>
              <a:ext uri="{FF2B5EF4-FFF2-40B4-BE49-F238E27FC236}">
                <a16:creationId xmlns:a16="http://schemas.microsoft.com/office/drawing/2014/main" id="{367F3F19-628B-4818-A90D-AA3AD63B72FA}"/>
              </a:ext>
            </a:extLst>
          </p:cNvPr>
          <p:cNvPicPr>
            <a:picLocks noChangeAspect="1"/>
          </p:cNvPicPr>
          <p:nvPr/>
        </p:nvPicPr>
        <p:blipFill>
          <a:blip r:embed="rId4"/>
          <a:stretch>
            <a:fillRect/>
          </a:stretch>
        </p:blipFill>
        <p:spPr>
          <a:xfrm>
            <a:off x="7404305" y="2475399"/>
            <a:ext cx="555752" cy="711703"/>
          </a:xfrm>
          <a:prstGeom prst="rect">
            <a:avLst/>
          </a:prstGeom>
        </p:spPr>
      </p:pic>
      <p:pic>
        <p:nvPicPr>
          <p:cNvPr id="17" name="Picture 16">
            <a:extLst>
              <a:ext uri="{FF2B5EF4-FFF2-40B4-BE49-F238E27FC236}">
                <a16:creationId xmlns:a16="http://schemas.microsoft.com/office/drawing/2014/main" id="{6E4D8E00-3546-4A7A-E127-A99EC65CA921}"/>
              </a:ext>
            </a:extLst>
          </p:cNvPr>
          <p:cNvPicPr>
            <a:picLocks noChangeAspect="1"/>
          </p:cNvPicPr>
          <p:nvPr/>
        </p:nvPicPr>
        <p:blipFill>
          <a:blip r:embed="rId4"/>
          <a:stretch>
            <a:fillRect/>
          </a:stretch>
        </p:blipFill>
        <p:spPr>
          <a:xfrm>
            <a:off x="4443292" y="2831250"/>
            <a:ext cx="555752" cy="711703"/>
          </a:xfrm>
          <a:prstGeom prst="rect">
            <a:avLst/>
          </a:prstGeom>
        </p:spPr>
      </p:pic>
      <p:sp>
        <p:nvSpPr>
          <p:cNvPr id="18" name="TextBox 17">
            <a:extLst>
              <a:ext uri="{FF2B5EF4-FFF2-40B4-BE49-F238E27FC236}">
                <a16:creationId xmlns:a16="http://schemas.microsoft.com/office/drawing/2014/main" id="{6E0E8F29-4001-85F6-701C-FA151246C129}"/>
              </a:ext>
            </a:extLst>
          </p:cNvPr>
          <p:cNvSpPr txBox="1"/>
          <p:nvPr/>
        </p:nvSpPr>
        <p:spPr>
          <a:xfrm>
            <a:off x="4121063" y="4559474"/>
            <a:ext cx="1402915" cy="646331"/>
          </a:xfrm>
          <a:prstGeom prst="rect">
            <a:avLst/>
          </a:prstGeom>
          <a:noFill/>
        </p:spPr>
        <p:txBody>
          <a:bodyPr wrap="square" rtlCol="0">
            <a:spAutoFit/>
          </a:bodyPr>
          <a:lstStyle/>
          <a:p>
            <a:r>
              <a:rPr lang="en-US" dirty="0"/>
              <a:t>Data Scientists</a:t>
            </a:r>
          </a:p>
        </p:txBody>
      </p:sp>
      <p:sp>
        <p:nvSpPr>
          <p:cNvPr id="19" name="Up Arrow 18">
            <a:extLst>
              <a:ext uri="{FF2B5EF4-FFF2-40B4-BE49-F238E27FC236}">
                <a16:creationId xmlns:a16="http://schemas.microsoft.com/office/drawing/2014/main" id="{E536EA0D-665C-8D6E-7CD1-2C901A2EFD41}"/>
              </a:ext>
            </a:extLst>
          </p:cNvPr>
          <p:cNvSpPr/>
          <p:nvPr/>
        </p:nvSpPr>
        <p:spPr>
          <a:xfrm>
            <a:off x="4443292" y="3883068"/>
            <a:ext cx="555752" cy="513568"/>
          </a:xfrm>
          <a:prstGeom prst="upArrow">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3869F2A3-6D9E-995A-9EFD-28A5E0C5CF9E}"/>
              </a:ext>
            </a:extLst>
          </p:cNvPr>
          <p:cNvSpPr txBox="1"/>
          <p:nvPr/>
        </p:nvSpPr>
        <p:spPr>
          <a:xfrm>
            <a:off x="3392392" y="2831250"/>
            <a:ext cx="1050900" cy="369332"/>
          </a:xfrm>
          <a:prstGeom prst="rect">
            <a:avLst/>
          </a:prstGeom>
          <a:noFill/>
        </p:spPr>
        <p:txBody>
          <a:bodyPr wrap="square" rtlCol="0">
            <a:spAutoFit/>
          </a:bodyPr>
          <a:lstStyle/>
          <a:p>
            <a:r>
              <a:rPr lang="en-US" dirty="0"/>
              <a:t>????</a:t>
            </a:r>
          </a:p>
        </p:txBody>
      </p:sp>
      <p:sp>
        <p:nvSpPr>
          <p:cNvPr id="21" name="TextBox 20">
            <a:extLst>
              <a:ext uri="{FF2B5EF4-FFF2-40B4-BE49-F238E27FC236}">
                <a16:creationId xmlns:a16="http://schemas.microsoft.com/office/drawing/2014/main" id="{AFDB4784-F01A-BEDD-74F7-8ACB6C59CAD0}"/>
              </a:ext>
            </a:extLst>
          </p:cNvPr>
          <p:cNvSpPr txBox="1"/>
          <p:nvPr/>
        </p:nvSpPr>
        <p:spPr>
          <a:xfrm>
            <a:off x="4999044" y="2831250"/>
            <a:ext cx="1096956" cy="369332"/>
          </a:xfrm>
          <a:prstGeom prst="rect">
            <a:avLst/>
          </a:prstGeom>
          <a:noFill/>
        </p:spPr>
        <p:txBody>
          <a:bodyPr wrap="square" rtlCol="0">
            <a:spAutoFit/>
          </a:bodyPr>
          <a:lstStyle/>
          <a:p>
            <a:r>
              <a:rPr lang="en-US" dirty="0"/>
              <a:t>language</a:t>
            </a:r>
          </a:p>
        </p:txBody>
      </p:sp>
    </p:spTree>
    <p:extLst>
      <p:ext uri="{BB962C8B-B14F-4D97-AF65-F5344CB8AC3E}">
        <p14:creationId xmlns:p14="http://schemas.microsoft.com/office/powerpoint/2010/main" val="2918790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7A93F-4249-E917-44D1-865F96F0988C}"/>
              </a:ext>
            </a:extLst>
          </p:cNvPr>
          <p:cNvSpPr>
            <a:spLocks noGrp="1"/>
          </p:cNvSpPr>
          <p:nvPr>
            <p:ph type="title"/>
          </p:nvPr>
        </p:nvSpPr>
        <p:spPr>
          <a:xfrm>
            <a:off x="903766" y="365126"/>
            <a:ext cx="10450033" cy="676866"/>
          </a:xfrm>
        </p:spPr>
        <p:txBody>
          <a:bodyPr>
            <a:normAutofit fontScale="90000"/>
          </a:bodyPr>
          <a:lstStyle/>
          <a:p>
            <a:pPr algn="ctr"/>
            <a:r>
              <a:rPr lang="en-US" dirty="0"/>
              <a:t>Z = </a:t>
            </a:r>
            <a:r>
              <a:rPr lang="en-US" i="1" dirty="0"/>
              <a:t>f</a:t>
            </a:r>
            <a:r>
              <a:rPr lang="en-US" dirty="0"/>
              <a:t>(a1,a2,a3,b1,b2,b3)</a:t>
            </a:r>
          </a:p>
        </p:txBody>
      </p:sp>
      <p:sp>
        <p:nvSpPr>
          <p:cNvPr id="5" name="Content Placeholder 4">
            <a:extLst>
              <a:ext uri="{FF2B5EF4-FFF2-40B4-BE49-F238E27FC236}">
                <a16:creationId xmlns:a16="http://schemas.microsoft.com/office/drawing/2014/main" id="{E3A310E0-CD88-3496-60E3-C57A2340EBC0}"/>
              </a:ext>
            </a:extLst>
          </p:cNvPr>
          <p:cNvSpPr>
            <a:spLocks noGrp="1"/>
          </p:cNvSpPr>
          <p:nvPr>
            <p:ph idx="1"/>
          </p:nvPr>
        </p:nvSpPr>
        <p:spPr/>
        <p:txBody>
          <a:bodyPr/>
          <a:lstStyle/>
          <a:p>
            <a:endParaRPr lang="en-US"/>
          </a:p>
        </p:txBody>
      </p:sp>
      <p:pic>
        <p:nvPicPr>
          <p:cNvPr id="6" name="Picture 5">
            <a:extLst>
              <a:ext uri="{FF2B5EF4-FFF2-40B4-BE49-F238E27FC236}">
                <a16:creationId xmlns:a16="http://schemas.microsoft.com/office/drawing/2014/main" id="{FB7A2B12-989B-0C31-4933-736F5F0EB536}"/>
              </a:ext>
            </a:extLst>
          </p:cNvPr>
          <p:cNvPicPr>
            <a:picLocks noChangeAspect="1"/>
          </p:cNvPicPr>
          <p:nvPr/>
        </p:nvPicPr>
        <p:blipFill>
          <a:blip r:embed="rId3"/>
          <a:stretch>
            <a:fillRect/>
          </a:stretch>
        </p:blipFill>
        <p:spPr>
          <a:xfrm>
            <a:off x="1556783" y="1041992"/>
            <a:ext cx="9265346" cy="5687992"/>
          </a:xfrm>
          <a:prstGeom prst="rect">
            <a:avLst/>
          </a:prstGeom>
        </p:spPr>
      </p:pic>
    </p:spTree>
    <p:extLst>
      <p:ext uri="{BB962C8B-B14F-4D97-AF65-F5344CB8AC3E}">
        <p14:creationId xmlns:p14="http://schemas.microsoft.com/office/powerpoint/2010/main" val="263170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0FE53-8CA0-DB7B-4869-1A20195A6681}"/>
              </a:ext>
            </a:extLst>
          </p:cNvPr>
          <p:cNvSpPr>
            <a:spLocks noGrp="1"/>
          </p:cNvSpPr>
          <p:nvPr>
            <p:ph type="title"/>
          </p:nvPr>
        </p:nvSpPr>
        <p:spPr/>
        <p:txBody>
          <a:bodyPr/>
          <a:lstStyle/>
          <a:p>
            <a:r>
              <a:rPr lang="en-US" dirty="0"/>
              <a:t>Refactoring Algorithm</a:t>
            </a:r>
          </a:p>
        </p:txBody>
      </p:sp>
      <p:sp>
        <p:nvSpPr>
          <p:cNvPr id="3" name="Content Placeholder 2">
            <a:extLst>
              <a:ext uri="{FF2B5EF4-FFF2-40B4-BE49-F238E27FC236}">
                <a16:creationId xmlns:a16="http://schemas.microsoft.com/office/drawing/2014/main" id="{7BC9A3D2-2042-570C-E194-6AA4F832FE42}"/>
              </a:ext>
            </a:extLst>
          </p:cNvPr>
          <p:cNvSpPr>
            <a:spLocks noGrp="1"/>
          </p:cNvSpPr>
          <p:nvPr>
            <p:ph idx="1"/>
          </p:nvPr>
        </p:nvSpPr>
        <p:spPr/>
        <p:txBody>
          <a:bodyPr/>
          <a:lstStyle/>
          <a:p>
            <a:r>
              <a:rPr lang="en-US" dirty="0"/>
              <a:t>Distillation of code to be </a:t>
            </a:r>
            <a:r>
              <a:rPr lang="en-US" dirty="0" err="1"/>
              <a:t>analysed</a:t>
            </a:r>
            <a:endParaRPr lang="en-US" dirty="0"/>
          </a:p>
          <a:p>
            <a:r>
              <a:rPr lang="en-US" dirty="0"/>
              <a:t>Library of alternative designs</a:t>
            </a:r>
          </a:p>
          <a:p>
            <a:r>
              <a:rPr lang="en-US" dirty="0"/>
              <a:t>Fitness objective function</a:t>
            </a:r>
          </a:p>
        </p:txBody>
      </p:sp>
    </p:spTree>
    <p:extLst>
      <p:ext uri="{BB962C8B-B14F-4D97-AF65-F5344CB8AC3E}">
        <p14:creationId xmlns:p14="http://schemas.microsoft.com/office/powerpoint/2010/main" val="3307762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8D688-E09E-FBDB-DB40-EFAFD37C991C}"/>
              </a:ext>
            </a:extLst>
          </p:cNvPr>
          <p:cNvSpPr>
            <a:spLocks noGrp="1"/>
          </p:cNvSpPr>
          <p:nvPr>
            <p:ph type="title"/>
          </p:nvPr>
        </p:nvSpPr>
        <p:spPr/>
        <p:txBody>
          <a:bodyPr/>
          <a:lstStyle/>
          <a:p>
            <a:r>
              <a:rPr lang="en-US" dirty="0"/>
              <a:t>1: Distillation</a:t>
            </a:r>
          </a:p>
        </p:txBody>
      </p:sp>
      <p:pic>
        <p:nvPicPr>
          <p:cNvPr id="4" name="Content Placeholder 3">
            <a:extLst>
              <a:ext uri="{FF2B5EF4-FFF2-40B4-BE49-F238E27FC236}">
                <a16:creationId xmlns:a16="http://schemas.microsoft.com/office/drawing/2014/main" id="{06887260-A5D2-4D5F-19C3-333B36630DFD}"/>
              </a:ext>
            </a:extLst>
          </p:cNvPr>
          <p:cNvPicPr>
            <a:picLocks noGrp="1" noChangeAspect="1"/>
          </p:cNvPicPr>
          <p:nvPr>
            <p:ph idx="1"/>
          </p:nvPr>
        </p:nvPicPr>
        <p:blipFill>
          <a:blip r:embed="rId3"/>
          <a:stretch>
            <a:fillRect/>
          </a:stretch>
        </p:blipFill>
        <p:spPr>
          <a:xfrm>
            <a:off x="5305121" y="1045645"/>
            <a:ext cx="4830019" cy="2965147"/>
          </a:xfrm>
          <a:prstGeom prst="rect">
            <a:avLst/>
          </a:prstGeom>
        </p:spPr>
      </p:pic>
      <p:pic>
        <p:nvPicPr>
          <p:cNvPr id="6" name="Picture 5" descr="A diagram of a machine&#10;&#10;Description automatically generated">
            <a:extLst>
              <a:ext uri="{FF2B5EF4-FFF2-40B4-BE49-F238E27FC236}">
                <a16:creationId xmlns:a16="http://schemas.microsoft.com/office/drawing/2014/main" id="{CB1B8605-1D60-8D43-3C56-F25DAA91DF0D}"/>
              </a:ext>
            </a:extLst>
          </p:cNvPr>
          <p:cNvPicPr>
            <a:picLocks noChangeAspect="1"/>
          </p:cNvPicPr>
          <p:nvPr/>
        </p:nvPicPr>
        <p:blipFill>
          <a:blip r:embed="rId4"/>
          <a:stretch>
            <a:fillRect/>
          </a:stretch>
        </p:blipFill>
        <p:spPr>
          <a:xfrm>
            <a:off x="1508560" y="1333711"/>
            <a:ext cx="2527434" cy="2374012"/>
          </a:xfrm>
          <a:prstGeom prst="rect">
            <a:avLst/>
          </a:prstGeom>
        </p:spPr>
      </p:pic>
      <p:sp>
        <p:nvSpPr>
          <p:cNvPr id="13" name="Left Brace 12">
            <a:extLst>
              <a:ext uri="{FF2B5EF4-FFF2-40B4-BE49-F238E27FC236}">
                <a16:creationId xmlns:a16="http://schemas.microsoft.com/office/drawing/2014/main" id="{F8386FD0-F3C5-D2F8-7441-F753AC5E9515}"/>
              </a:ext>
            </a:extLst>
          </p:cNvPr>
          <p:cNvSpPr/>
          <p:nvPr/>
        </p:nvSpPr>
        <p:spPr>
          <a:xfrm>
            <a:off x="4706353" y="1172730"/>
            <a:ext cx="348248" cy="2695974"/>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TextBox 13">
            <a:extLst>
              <a:ext uri="{FF2B5EF4-FFF2-40B4-BE49-F238E27FC236}">
                <a16:creationId xmlns:a16="http://schemas.microsoft.com/office/drawing/2014/main" id="{E6979170-14A4-BA89-D686-4ACB39E6724E}"/>
              </a:ext>
            </a:extLst>
          </p:cNvPr>
          <p:cNvSpPr txBox="1"/>
          <p:nvPr/>
        </p:nvSpPr>
        <p:spPr>
          <a:xfrm rot="16200000">
            <a:off x="4202831" y="2288909"/>
            <a:ext cx="1703540" cy="369332"/>
          </a:xfrm>
          <a:prstGeom prst="rect">
            <a:avLst/>
          </a:prstGeom>
          <a:noFill/>
        </p:spPr>
        <p:txBody>
          <a:bodyPr wrap="square" rtlCol="0">
            <a:spAutoFit/>
          </a:bodyPr>
          <a:lstStyle/>
          <a:p>
            <a:r>
              <a:rPr lang="en-US" dirty="0"/>
              <a:t>DEPENDENCY</a:t>
            </a:r>
          </a:p>
        </p:txBody>
      </p:sp>
      <p:sp>
        <p:nvSpPr>
          <p:cNvPr id="15" name="Left Brace 14">
            <a:extLst>
              <a:ext uri="{FF2B5EF4-FFF2-40B4-BE49-F238E27FC236}">
                <a16:creationId xmlns:a16="http://schemas.microsoft.com/office/drawing/2014/main" id="{1BFF9E20-BCF8-69B3-B03B-4C58A8F5A0F7}"/>
              </a:ext>
            </a:extLst>
          </p:cNvPr>
          <p:cNvSpPr/>
          <p:nvPr/>
        </p:nvSpPr>
        <p:spPr>
          <a:xfrm rot="16200000">
            <a:off x="5702583" y="3695448"/>
            <a:ext cx="348248" cy="1644211"/>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TextBox 16">
            <a:extLst>
              <a:ext uri="{FF2B5EF4-FFF2-40B4-BE49-F238E27FC236}">
                <a16:creationId xmlns:a16="http://schemas.microsoft.com/office/drawing/2014/main" id="{D9D57D29-45F8-ED2B-DA1E-E5C6827C67AA}"/>
              </a:ext>
            </a:extLst>
          </p:cNvPr>
          <p:cNvSpPr txBox="1"/>
          <p:nvPr/>
        </p:nvSpPr>
        <p:spPr>
          <a:xfrm>
            <a:off x="6958475" y="4010792"/>
            <a:ext cx="1455631" cy="369332"/>
          </a:xfrm>
          <a:prstGeom prst="rect">
            <a:avLst/>
          </a:prstGeom>
          <a:noFill/>
        </p:spPr>
        <p:txBody>
          <a:bodyPr wrap="square" rtlCol="0">
            <a:spAutoFit/>
          </a:bodyPr>
          <a:lstStyle/>
          <a:p>
            <a:r>
              <a:rPr lang="en-US" dirty="0"/>
              <a:t>STRUCTURE</a:t>
            </a:r>
          </a:p>
        </p:txBody>
      </p:sp>
      <p:sp>
        <p:nvSpPr>
          <p:cNvPr id="18" name="Left Brace 17">
            <a:extLst>
              <a:ext uri="{FF2B5EF4-FFF2-40B4-BE49-F238E27FC236}">
                <a16:creationId xmlns:a16="http://schemas.microsoft.com/office/drawing/2014/main" id="{C9EA79B5-1961-EE77-9B66-9606113DB01F}"/>
              </a:ext>
            </a:extLst>
          </p:cNvPr>
          <p:cNvSpPr/>
          <p:nvPr/>
        </p:nvSpPr>
        <p:spPr>
          <a:xfrm rot="16200000">
            <a:off x="7479577" y="3706110"/>
            <a:ext cx="348248" cy="1644211"/>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Left Brace 18">
            <a:extLst>
              <a:ext uri="{FF2B5EF4-FFF2-40B4-BE49-F238E27FC236}">
                <a16:creationId xmlns:a16="http://schemas.microsoft.com/office/drawing/2014/main" id="{D1833B59-16E0-93B7-4533-8C5603CA1B8E}"/>
              </a:ext>
            </a:extLst>
          </p:cNvPr>
          <p:cNvSpPr/>
          <p:nvPr/>
        </p:nvSpPr>
        <p:spPr>
          <a:xfrm rot="16200000">
            <a:off x="9321750" y="3713409"/>
            <a:ext cx="348248" cy="1644211"/>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27" name="Picture 26" descr="A diagram of a tree&#10;&#10;Description automatically generated">
            <a:extLst>
              <a:ext uri="{FF2B5EF4-FFF2-40B4-BE49-F238E27FC236}">
                <a16:creationId xmlns:a16="http://schemas.microsoft.com/office/drawing/2014/main" id="{FA7E20C6-3CC9-13DE-0E45-037EBCD28F3D}"/>
              </a:ext>
            </a:extLst>
          </p:cNvPr>
          <p:cNvPicPr>
            <a:picLocks noChangeAspect="1"/>
          </p:cNvPicPr>
          <p:nvPr/>
        </p:nvPicPr>
        <p:blipFill>
          <a:blip r:embed="rId5"/>
          <a:stretch>
            <a:fillRect/>
          </a:stretch>
        </p:blipFill>
        <p:spPr>
          <a:xfrm>
            <a:off x="6807389" y="4879372"/>
            <a:ext cx="1825482" cy="1706353"/>
          </a:xfrm>
          <a:prstGeom prst="rect">
            <a:avLst/>
          </a:prstGeom>
          <a:ln>
            <a:solidFill>
              <a:schemeClr val="tx1"/>
            </a:solidFill>
          </a:ln>
        </p:spPr>
      </p:pic>
      <p:pic>
        <p:nvPicPr>
          <p:cNvPr id="29" name="Picture 28" descr="A diagram of a diagram of a number&#10;&#10;Description automatically generated">
            <a:extLst>
              <a:ext uri="{FF2B5EF4-FFF2-40B4-BE49-F238E27FC236}">
                <a16:creationId xmlns:a16="http://schemas.microsoft.com/office/drawing/2014/main" id="{24859B55-ACCA-B8A8-358F-BE455B04DA40}"/>
              </a:ext>
            </a:extLst>
          </p:cNvPr>
          <p:cNvPicPr>
            <a:picLocks noChangeAspect="1"/>
          </p:cNvPicPr>
          <p:nvPr/>
        </p:nvPicPr>
        <p:blipFill>
          <a:blip r:embed="rId6"/>
          <a:stretch>
            <a:fillRect/>
          </a:stretch>
        </p:blipFill>
        <p:spPr>
          <a:xfrm>
            <a:off x="4857236" y="5024315"/>
            <a:ext cx="1825483" cy="1159760"/>
          </a:xfrm>
          <a:prstGeom prst="rect">
            <a:avLst/>
          </a:prstGeom>
          <a:ln>
            <a:solidFill>
              <a:schemeClr val="tx1"/>
            </a:solidFill>
          </a:ln>
        </p:spPr>
      </p:pic>
      <p:pic>
        <p:nvPicPr>
          <p:cNvPr id="31" name="Picture 30" descr="A diagram of a tree&#10;&#10;Description automatically generated">
            <a:extLst>
              <a:ext uri="{FF2B5EF4-FFF2-40B4-BE49-F238E27FC236}">
                <a16:creationId xmlns:a16="http://schemas.microsoft.com/office/drawing/2014/main" id="{A2FD1205-243A-8106-EF48-8FACD255D08D}"/>
              </a:ext>
            </a:extLst>
          </p:cNvPr>
          <p:cNvPicPr>
            <a:picLocks noChangeAspect="1"/>
          </p:cNvPicPr>
          <p:nvPr/>
        </p:nvPicPr>
        <p:blipFill>
          <a:blip r:embed="rId7"/>
          <a:stretch>
            <a:fillRect/>
          </a:stretch>
        </p:blipFill>
        <p:spPr>
          <a:xfrm>
            <a:off x="8757541" y="4786522"/>
            <a:ext cx="1872139" cy="1892055"/>
          </a:xfrm>
          <a:prstGeom prst="rect">
            <a:avLst/>
          </a:prstGeom>
          <a:ln>
            <a:solidFill>
              <a:schemeClr val="tx1"/>
            </a:solidFill>
          </a:ln>
        </p:spPr>
      </p:pic>
    </p:spTree>
    <p:extLst>
      <p:ext uri="{BB962C8B-B14F-4D97-AF65-F5344CB8AC3E}">
        <p14:creationId xmlns:p14="http://schemas.microsoft.com/office/powerpoint/2010/main" val="2911954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959CB-BE04-604D-19DD-3110C3A17261}"/>
              </a:ext>
            </a:extLst>
          </p:cNvPr>
          <p:cNvSpPr>
            <a:spLocks noGrp="1"/>
          </p:cNvSpPr>
          <p:nvPr>
            <p:ph type="title"/>
          </p:nvPr>
        </p:nvSpPr>
        <p:spPr>
          <a:xfrm>
            <a:off x="838200" y="557190"/>
            <a:ext cx="10515600" cy="1840010"/>
          </a:xfrm>
        </p:spPr>
        <p:txBody>
          <a:bodyPr vert="horz" lIns="91440" tIns="45720" rIns="91440" bIns="45720" rtlCol="0" anchor="ctr">
            <a:normAutofit/>
          </a:bodyPr>
          <a:lstStyle/>
          <a:p>
            <a:r>
              <a:rPr lang="en-US" sz="5200" kern="1200" dirty="0">
                <a:solidFill>
                  <a:schemeClr val="tx1"/>
                </a:solidFill>
                <a:latin typeface="+mj-lt"/>
                <a:ea typeface="+mj-ea"/>
                <a:cs typeface="+mj-cs"/>
              </a:rPr>
              <a:t>Dependency</a:t>
            </a:r>
            <a:br>
              <a:rPr lang="en-US" sz="5200" kern="1200" dirty="0">
                <a:solidFill>
                  <a:schemeClr val="tx1"/>
                </a:solidFill>
                <a:latin typeface="+mj-lt"/>
                <a:ea typeface="+mj-ea"/>
                <a:cs typeface="+mj-cs"/>
              </a:rPr>
            </a:br>
            <a:r>
              <a:rPr lang="en-US" sz="5200" kern="1200" dirty="0">
                <a:solidFill>
                  <a:schemeClr val="tx1"/>
                </a:solidFill>
                <a:latin typeface="+mj-lt"/>
                <a:ea typeface="+mj-ea"/>
                <a:cs typeface="+mj-cs"/>
              </a:rPr>
              <a:t>Graph</a:t>
            </a:r>
          </a:p>
        </p:txBody>
      </p:sp>
      <p:pic>
        <p:nvPicPr>
          <p:cNvPr id="20" name="Picture 19" descr="A diagram of a complex structure&#10;&#10;Description automatically generated with medium confidence">
            <a:extLst>
              <a:ext uri="{FF2B5EF4-FFF2-40B4-BE49-F238E27FC236}">
                <a16:creationId xmlns:a16="http://schemas.microsoft.com/office/drawing/2014/main" id="{BB6259DD-5E67-6416-A187-1EF600214AB1}"/>
              </a:ext>
            </a:extLst>
          </p:cNvPr>
          <p:cNvPicPr>
            <a:picLocks noChangeAspect="1"/>
          </p:cNvPicPr>
          <p:nvPr/>
        </p:nvPicPr>
        <p:blipFill>
          <a:blip r:embed="rId3"/>
          <a:stretch>
            <a:fillRect/>
          </a:stretch>
        </p:blipFill>
        <p:spPr>
          <a:xfrm>
            <a:off x="5447307" y="426742"/>
            <a:ext cx="5306037" cy="5878925"/>
          </a:xfrm>
          <a:prstGeom prst="rect">
            <a:avLst/>
          </a:prstGeom>
        </p:spPr>
      </p:pic>
      <p:pic>
        <p:nvPicPr>
          <p:cNvPr id="15" name="Content Placeholder 14" descr="A diagram of a complex structure&#10;&#10;Description automatically generated with medium confidence">
            <a:extLst>
              <a:ext uri="{FF2B5EF4-FFF2-40B4-BE49-F238E27FC236}">
                <a16:creationId xmlns:a16="http://schemas.microsoft.com/office/drawing/2014/main" id="{A65DABE5-F44A-77E5-6C96-690CC6B29AAA}"/>
              </a:ext>
            </a:extLst>
          </p:cNvPr>
          <p:cNvPicPr>
            <a:picLocks noGrp="1" noChangeAspect="1"/>
          </p:cNvPicPr>
          <p:nvPr>
            <p:ph idx="1"/>
          </p:nvPr>
        </p:nvPicPr>
        <p:blipFill>
          <a:blip r:embed="rId4"/>
          <a:stretch>
            <a:fillRect/>
          </a:stretch>
        </p:blipFill>
        <p:spPr>
          <a:xfrm>
            <a:off x="5447308" y="426742"/>
            <a:ext cx="5306036" cy="5878925"/>
          </a:xfrm>
        </p:spPr>
      </p:pic>
    </p:spTree>
    <p:extLst>
      <p:ext uri="{BB962C8B-B14F-4D97-AF65-F5344CB8AC3E}">
        <p14:creationId xmlns:p14="http://schemas.microsoft.com/office/powerpoint/2010/main" val="1227617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72018E1B-E0B9-4440-AFF3-4112E50A27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A959CB-BE04-604D-19DD-3110C3A17261}"/>
              </a:ext>
            </a:extLst>
          </p:cNvPr>
          <p:cNvSpPr>
            <a:spLocks noGrp="1"/>
          </p:cNvSpPr>
          <p:nvPr>
            <p:ph type="title"/>
          </p:nvPr>
        </p:nvSpPr>
        <p:spPr>
          <a:xfrm>
            <a:off x="838200" y="557190"/>
            <a:ext cx="10515600" cy="1840010"/>
          </a:xfrm>
        </p:spPr>
        <p:txBody>
          <a:bodyPr vert="horz" lIns="91440" tIns="45720" rIns="91440" bIns="45720" rtlCol="0" anchor="ctr">
            <a:normAutofit/>
          </a:bodyPr>
          <a:lstStyle/>
          <a:p>
            <a:r>
              <a:rPr lang="en-US" sz="5200" dirty="0"/>
              <a:t>Dependency</a:t>
            </a:r>
            <a:br>
              <a:rPr lang="en-US" sz="5200" dirty="0"/>
            </a:br>
            <a:r>
              <a:rPr lang="en-US" sz="5200" dirty="0"/>
              <a:t>Graph</a:t>
            </a:r>
            <a:endParaRPr lang="en-US" sz="5200" kern="1200" dirty="0">
              <a:solidFill>
                <a:schemeClr val="tx1"/>
              </a:solidFill>
              <a:latin typeface="+mj-lt"/>
              <a:ea typeface="+mj-ea"/>
              <a:cs typeface="+mj-cs"/>
            </a:endParaRPr>
          </a:p>
        </p:txBody>
      </p:sp>
      <p:pic>
        <p:nvPicPr>
          <p:cNvPr id="25" name="Picture 24" descr="A diagram of a complex structure&#10;&#10;Description automatically generated with medium confidence">
            <a:extLst>
              <a:ext uri="{FF2B5EF4-FFF2-40B4-BE49-F238E27FC236}">
                <a16:creationId xmlns:a16="http://schemas.microsoft.com/office/drawing/2014/main" id="{31CA4C97-23C5-DE97-F01E-45E4D012730A}"/>
              </a:ext>
            </a:extLst>
          </p:cNvPr>
          <p:cNvPicPr>
            <a:picLocks noChangeAspect="1"/>
          </p:cNvPicPr>
          <p:nvPr/>
        </p:nvPicPr>
        <p:blipFill>
          <a:blip r:embed="rId3"/>
          <a:stretch>
            <a:fillRect/>
          </a:stretch>
        </p:blipFill>
        <p:spPr>
          <a:xfrm>
            <a:off x="5447306" y="426742"/>
            <a:ext cx="5306037" cy="5878925"/>
          </a:xfrm>
          <a:prstGeom prst="rect">
            <a:avLst/>
          </a:prstGeom>
        </p:spPr>
      </p:pic>
      <p:sp>
        <p:nvSpPr>
          <p:cNvPr id="24" name="Content Placeholder 23">
            <a:extLst>
              <a:ext uri="{FF2B5EF4-FFF2-40B4-BE49-F238E27FC236}">
                <a16:creationId xmlns:a16="http://schemas.microsoft.com/office/drawing/2014/main" id="{0C76225F-A300-BF3B-4771-90F2D43BB6AD}"/>
              </a:ext>
            </a:extLst>
          </p:cNvPr>
          <p:cNvSpPr>
            <a:spLocks noGrp="1"/>
          </p:cNvSpPr>
          <p:nvPr>
            <p:ph idx="1"/>
          </p:nvPr>
        </p:nvSpPr>
        <p:spPr/>
        <p:txBody>
          <a:bodyPr/>
          <a:lstStyle/>
          <a:p>
            <a:endParaRPr lang="en-US" dirty="0"/>
          </a:p>
          <a:p>
            <a:endParaRPr lang="en-US" dirty="0"/>
          </a:p>
          <a:p>
            <a:pPr marL="0" indent="0">
              <a:buNone/>
            </a:pPr>
            <a:r>
              <a:rPr lang="en-US" dirty="0"/>
              <a:t>Conditional</a:t>
            </a:r>
          </a:p>
        </p:txBody>
      </p:sp>
    </p:spTree>
    <p:extLst>
      <p:ext uri="{BB962C8B-B14F-4D97-AF65-F5344CB8AC3E}">
        <p14:creationId xmlns:p14="http://schemas.microsoft.com/office/powerpoint/2010/main" val="3794756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959CB-BE04-604D-19DD-3110C3A17261}"/>
              </a:ext>
            </a:extLst>
          </p:cNvPr>
          <p:cNvSpPr>
            <a:spLocks noGrp="1"/>
          </p:cNvSpPr>
          <p:nvPr>
            <p:ph type="title"/>
          </p:nvPr>
        </p:nvSpPr>
        <p:spPr>
          <a:xfrm>
            <a:off x="838200" y="557190"/>
            <a:ext cx="10515600" cy="1840010"/>
          </a:xfrm>
        </p:spPr>
        <p:txBody>
          <a:bodyPr vert="horz" lIns="91440" tIns="45720" rIns="91440" bIns="45720" rtlCol="0" anchor="ctr">
            <a:normAutofit/>
          </a:bodyPr>
          <a:lstStyle/>
          <a:p>
            <a:r>
              <a:rPr lang="en-US" sz="5200" dirty="0"/>
              <a:t>Dependency</a:t>
            </a:r>
            <a:br>
              <a:rPr lang="en-US" sz="5200" dirty="0"/>
            </a:br>
            <a:r>
              <a:rPr lang="en-US" sz="5200" dirty="0"/>
              <a:t>Graph</a:t>
            </a:r>
            <a:endParaRPr lang="en-US" sz="5200" kern="1200" dirty="0">
              <a:solidFill>
                <a:schemeClr val="tx1"/>
              </a:solidFill>
              <a:latin typeface="+mj-lt"/>
              <a:ea typeface="+mj-ea"/>
              <a:cs typeface="+mj-cs"/>
            </a:endParaRPr>
          </a:p>
        </p:txBody>
      </p:sp>
      <p:pic>
        <p:nvPicPr>
          <p:cNvPr id="22" name="Picture 21" descr="A diagram of a machine&#10;&#10;Description automatically generated">
            <a:extLst>
              <a:ext uri="{FF2B5EF4-FFF2-40B4-BE49-F238E27FC236}">
                <a16:creationId xmlns:a16="http://schemas.microsoft.com/office/drawing/2014/main" id="{E2C1B943-B9FA-95E4-8A30-EDF437756929}"/>
              </a:ext>
            </a:extLst>
          </p:cNvPr>
          <p:cNvPicPr>
            <a:picLocks noChangeAspect="1"/>
          </p:cNvPicPr>
          <p:nvPr/>
        </p:nvPicPr>
        <p:blipFill>
          <a:blip r:embed="rId3"/>
          <a:stretch>
            <a:fillRect/>
          </a:stretch>
        </p:blipFill>
        <p:spPr>
          <a:xfrm>
            <a:off x="5447307" y="426742"/>
            <a:ext cx="5306037" cy="5878925"/>
          </a:xfrm>
          <a:prstGeom prst="rect">
            <a:avLst/>
          </a:prstGeom>
        </p:spPr>
      </p:pic>
      <p:sp>
        <p:nvSpPr>
          <p:cNvPr id="4" name="Content Placeholder 3">
            <a:extLst>
              <a:ext uri="{FF2B5EF4-FFF2-40B4-BE49-F238E27FC236}">
                <a16:creationId xmlns:a16="http://schemas.microsoft.com/office/drawing/2014/main" id="{D11CD4AA-E747-DB23-3E74-4A38D6BD0C66}"/>
              </a:ext>
            </a:extLst>
          </p:cNvPr>
          <p:cNvSpPr>
            <a:spLocks noGrp="1"/>
          </p:cNvSpPr>
          <p:nvPr>
            <p:ph idx="1"/>
          </p:nvPr>
        </p:nvSpPr>
        <p:spPr/>
        <p:txBody>
          <a:bodyPr/>
          <a:lstStyle/>
          <a:p>
            <a:endParaRPr lang="en-US" dirty="0"/>
          </a:p>
          <a:p>
            <a:endParaRPr lang="en-US" dirty="0"/>
          </a:p>
          <a:p>
            <a:pPr marL="0" indent="0">
              <a:buNone/>
            </a:pPr>
            <a:r>
              <a:rPr lang="en-US" dirty="0"/>
              <a:t>Functional</a:t>
            </a:r>
          </a:p>
        </p:txBody>
      </p:sp>
    </p:spTree>
    <p:extLst>
      <p:ext uri="{BB962C8B-B14F-4D97-AF65-F5344CB8AC3E}">
        <p14:creationId xmlns:p14="http://schemas.microsoft.com/office/powerpoint/2010/main" val="1283438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959CB-BE04-604D-19DD-3110C3A17261}"/>
              </a:ext>
            </a:extLst>
          </p:cNvPr>
          <p:cNvSpPr>
            <a:spLocks noGrp="1"/>
          </p:cNvSpPr>
          <p:nvPr>
            <p:ph type="title"/>
          </p:nvPr>
        </p:nvSpPr>
        <p:spPr>
          <a:xfrm>
            <a:off x="838200" y="557190"/>
            <a:ext cx="10515600" cy="1840010"/>
          </a:xfrm>
        </p:spPr>
        <p:txBody>
          <a:bodyPr vert="horz" lIns="91440" tIns="45720" rIns="91440" bIns="45720" rtlCol="0" anchor="ctr">
            <a:normAutofit/>
          </a:bodyPr>
          <a:lstStyle/>
          <a:p>
            <a:r>
              <a:rPr lang="en-US" sz="5200" dirty="0"/>
              <a:t>Dependency</a:t>
            </a:r>
            <a:br>
              <a:rPr lang="en-US" sz="5200" dirty="0"/>
            </a:br>
            <a:r>
              <a:rPr lang="en-US" sz="5200" dirty="0"/>
              <a:t>Graph</a:t>
            </a:r>
            <a:endParaRPr lang="en-US" sz="5200" kern="1200" dirty="0">
              <a:solidFill>
                <a:schemeClr val="tx1"/>
              </a:solidFill>
              <a:latin typeface="+mj-lt"/>
              <a:ea typeface="+mj-ea"/>
              <a:cs typeface="+mj-cs"/>
            </a:endParaRPr>
          </a:p>
        </p:txBody>
      </p:sp>
      <p:sp>
        <p:nvSpPr>
          <p:cNvPr id="4" name="Content Placeholder 3">
            <a:extLst>
              <a:ext uri="{FF2B5EF4-FFF2-40B4-BE49-F238E27FC236}">
                <a16:creationId xmlns:a16="http://schemas.microsoft.com/office/drawing/2014/main" id="{B9DD2F5B-5AAD-435E-91E9-11E3475C03A3}"/>
              </a:ext>
            </a:extLst>
          </p:cNvPr>
          <p:cNvSpPr>
            <a:spLocks noGrp="1"/>
          </p:cNvSpPr>
          <p:nvPr>
            <p:ph idx="1"/>
          </p:nvPr>
        </p:nvSpPr>
        <p:spPr/>
        <p:txBody>
          <a:bodyPr/>
          <a:lstStyle/>
          <a:p>
            <a:endParaRPr lang="en-US" dirty="0"/>
          </a:p>
          <a:p>
            <a:endParaRPr lang="en-US" dirty="0"/>
          </a:p>
          <a:p>
            <a:pPr marL="0" indent="0">
              <a:buNone/>
            </a:pPr>
            <a:r>
              <a:rPr lang="en-US" dirty="0"/>
              <a:t>Assignment</a:t>
            </a:r>
          </a:p>
        </p:txBody>
      </p:sp>
      <p:pic>
        <p:nvPicPr>
          <p:cNvPr id="5" name="Picture 4" descr="A diagram of a function&#10;&#10;Description automatically generated">
            <a:extLst>
              <a:ext uri="{FF2B5EF4-FFF2-40B4-BE49-F238E27FC236}">
                <a16:creationId xmlns:a16="http://schemas.microsoft.com/office/drawing/2014/main" id="{0CF29193-8499-4C76-E651-6F77BD727630}"/>
              </a:ext>
            </a:extLst>
          </p:cNvPr>
          <p:cNvPicPr>
            <a:picLocks noChangeAspect="1"/>
          </p:cNvPicPr>
          <p:nvPr/>
        </p:nvPicPr>
        <p:blipFill>
          <a:blip r:embed="rId3"/>
          <a:stretch>
            <a:fillRect/>
          </a:stretch>
        </p:blipFill>
        <p:spPr>
          <a:xfrm>
            <a:off x="5447306" y="421885"/>
            <a:ext cx="5306037" cy="5878925"/>
          </a:xfrm>
          <a:prstGeom prst="rect">
            <a:avLst/>
          </a:prstGeom>
        </p:spPr>
      </p:pic>
    </p:spTree>
    <p:extLst>
      <p:ext uri="{BB962C8B-B14F-4D97-AF65-F5344CB8AC3E}">
        <p14:creationId xmlns:p14="http://schemas.microsoft.com/office/powerpoint/2010/main" val="1101532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959CB-BE04-604D-19DD-3110C3A17261}"/>
              </a:ext>
            </a:extLst>
          </p:cNvPr>
          <p:cNvSpPr>
            <a:spLocks noGrp="1"/>
          </p:cNvSpPr>
          <p:nvPr>
            <p:ph type="title"/>
          </p:nvPr>
        </p:nvSpPr>
        <p:spPr>
          <a:xfrm>
            <a:off x="838200" y="557190"/>
            <a:ext cx="10515600" cy="1840010"/>
          </a:xfrm>
        </p:spPr>
        <p:txBody>
          <a:bodyPr vert="horz" lIns="91440" tIns="45720" rIns="91440" bIns="45720" rtlCol="0" anchor="ctr">
            <a:normAutofit/>
          </a:bodyPr>
          <a:lstStyle/>
          <a:p>
            <a:r>
              <a:rPr lang="en-US" sz="5200" dirty="0"/>
              <a:t>Dependency</a:t>
            </a:r>
            <a:br>
              <a:rPr lang="en-US" sz="5200" dirty="0"/>
            </a:br>
            <a:r>
              <a:rPr lang="en-US" sz="5200" dirty="0"/>
              <a:t>Graph</a:t>
            </a:r>
            <a:endParaRPr lang="en-US" sz="5200" kern="1200" dirty="0">
              <a:solidFill>
                <a:schemeClr val="tx1"/>
              </a:solidFill>
              <a:latin typeface="+mj-lt"/>
              <a:ea typeface="+mj-ea"/>
              <a:cs typeface="+mj-cs"/>
            </a:endParaRPr>
          </a:p>
        </p:txBody>
      </p:sp>
      <p:pic>
        <p:nvPicPr>
          <p:cNvPr id="15" name="Content Placeholder 14" descr="A diagram of a complex structure&#10;&#10;Description automatically generated with medium confidence">
            <a:extLst>
              <a:ext uri="{FF2B5EF4-FFF2-40B4-BE49-F238E27FC236}">
                <a16:creationId xmlns:a16="http://schemas.microsoft.com/office/drawing/2014/main" id="{A65DABE5-F44A-77E5-6C96-690CC6B29AAA}"/>
              </a:ext>
            </a:extLst>
          </p:cNvPr>
          <p:cNvPicPr>
            <a:picLocks noGrp="1" noChangeAspect="1"/>
          </p:cNvPicPr>
          <p:nvPr>
            <p:ph idx="1"/>
          </p:nvPr>
        </p:nvPicPr>
        <p:blipFill>
          <a:blip r:embed="rId3"/>
          <a:stretch>
            <a:fillRect/>
          </a:stretch>
        </p:blipFill>
        <p:spPr>
          <a:xfrm>
            <a:off x="5447308" y="426742"/>
            <a:ext cx="5306036" cy="5878925"/>
          </a:xfrm>
        </p:spPr>
      </p:pic>
      <p:sp>
        <p:nvSpPr>
          <p:cNvPr id="3" name="TextBox 2">
            <a:extLst>
              <a:ext uri="{FF2B5EF4-FFF2-40B4-BE49-F238E27FC236}">
                <a16:creationId xmlns:a16="http://schemas.microsoft.com/office/drawing/2014/main" id="{A2A96716-A4B8-23A0-212B-982317FF0309}"/>
              </a:ext>
            </a:extLst>
          </p:cNvPr>
          <p:cNvSpPr txBox="1"/>
          <p:nvPr/>
        </p:nvSpPr>
        <p:spPr>
          <a:xfrm>
            <a:off x="987552" y="2578608"/>
            <a:ext cx="6254496" cy="4108817"/>
          </a:xfrm>
          <a:prstGeom prst="rect">
            <a:avLst/>
          </a:prstGeom>
          <a:noFill/>
        </p:spPr>
        <p:txBody>
          <a:bodyPr wrap="square" rtlCol="0">
            <a:spAutoFit/>
          </a:bodyPr>
          <a:lstStyle/>
          <a:p>
            <a:r>
              <a:rPr lang="en-GB" sz="1800" dirty="0">
                <a:effectLst/>
                <a:latin typeface="Courier" panose="02070309020205020404" pitchFamily="49" charset="0"/>
                <a:ea typeface="Times New Roman" panose="02020603050405020304" pitchFamily="18" charset="0"/>
                <a:cs typeface="Times New Roman" panose="02020603050405020304" pitchFamily="18" charset="0"/>
              </a:rPr>
              <a:t>Conditional</a:t>
            </a:r>
            <a:br>
              <a:rPr lang="en-GB" sz="1800" dirty="0">
                <a:effectLst/>
                <a:latin typeface="Courier" panose="02070309020205020404" pitchFamily="49" charset="0"/>
                <a:ea typeface="Times New Roman" panose="02020603050405020304" pitchFamily="18" charset="0"/>
                <a:cs typeface="Times New Roman" panose="02020603050405020304" pitchFamily="18" charset="0"/>
              </a:rPr>
            </a:b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uc-1</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=&gt;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&gt;</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lc-1_T</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=&gt;</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 “TRUE”</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lc-1_F </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=&gt;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FALSE</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a:t>
            </a:r>
            <a:r>
              <a:rPr lang="en-GB" dirty="0">
                <a:effectLst/>
              </a:rPr>
              <a:t> </a:t>
            </a:r>
            <a:br>
              <a:rPr lang="en-GB" dirty="0">
                <a:effectLst/>
              </a:rPr>
            </a:br>
            <a:br>
              <a:rPr lang="en-GB" dirty="0">
                <a:effectLst/>
              </a:rPr>
            </a:br>
            <a:r>
              <a:rPr lang="en-GB" dirty="0">
                <a:effectLst/>
                <a:latin typeface="Courier New" panose="02070309020205020404" pitchFamily="49" charset="0"/>
                <a:cs typeface="Courier New" panose="02070309020205020404" pitchFamily="49" charset="0"/>
              </a:rPr>
              <a:t>Functional</a:t>
            </a:r>
            <a:br>
              <a:rPr lang="en-GB" dirty="0">
                <a:effectLst/>
              </a:rPr>
            </a:b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f(</a:t>
            </a:r>
            <a:r>
              <a:rPr lang="en-GB" sz="1500" dirty="0" err="1">
                <a:effectLst/>
                <a:latin typeface="Courier" panose="02070309020205020404" pitchFamily="49" charset="0"/>
                <a:ea typeface="Times New Roman" panose="02020603050405020304" pitchFamily="18" charset="0"/>
                <a:cs typeface="Times New Roman" panose="02020603050405020304" pitchFamily="18" charset="0"/>
              </a:rPr>
              <a:t>i,j</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-&gt;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&gt;</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=&gt; </a:t>
            </a:r>
            <a:r>
              <a:rPr lang="en-GB" sz="1500" b="1" dirty="0" err="1">
                <a:effectLst/>
                <a:latin typeface="Courier" panose="02070309020205020404" pitchFamily="49" charset="0"/>
                <a:ea typeface="Times New Roman" panose="02020603050405020304" pitchFamily="18" charset="0"/>
                <a:cs typeface="Times New Roman" panose="02020603050405020304" pitchFamily="18" charset="0"/>
              </a:rPr>
              <a:t>i</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&gt;</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=&gt;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j</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a:t>
            </a:r>
            <a:r>
              <a:rPr lang="en-GB" sz="1500" dirty="0">
                <a:effectLst/>
              </a:rPr>
              <a:t> </a:t>
            </a:r>
            <a:br>
              <a:rPr lang="en-GB" dirty="0">
                <a:effectLst/>
              </a:rPr>
            </a:br>
            <a:br>
              <a:rPr lang="en-GB" dirty="0">
                <a:effectLst/>
              </a:rPr>
            </a:br>
            <a:r>
              <a:rPr lang="en-GB" dirty="0">
                <a:effectLst/>
                <a:latin typeface="Courier New" panose="02070309020205020404" pitchFamily="49" charset="0"/>
                <a:cs typeface="Courier New" panose="02070309020205020404" pitchFamily="49" charset="0"/>
              </a:rPr>
              <a:t>Assignments</a:t>
            </a:r>
            <a:br>
              <a:rPr lang="en-GB" dirty="0">
                <a:effectLst/>
              </a:rPr>
            </a:b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max</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=&gt; {</a:t>
            </a:r>
            <a:r>
              <a:rPr lang="en-GB" sz="1500" b="1" dirty="0" err="1">
                <a:effectLst/>
                <a:latin typeface="Courier" panose="02070309020205020404" pitchFamily="49" charset="0"/>
                <a:ea typeface="Times New Roman" panose="02020603050405020304" pitchFamily="18" charset="0"/>
                <a:cs typeface="Times New Roman" panose="02020603050405020304" pitchFamily="18" charset="0"/>
              </a:rPr>
              <a:t>max_i</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a:t>
            </a:r>
            <a:r>
              <a:rPr lang="en-GB" sz="1500" b="1" dirty="0" err="1">
                <a:effectLst/>
                <a:latin typeface="Courier" panose="02070309020205020404" pitchFamily="49" charset="0"/>
                <a:ea typeface="Times New Roman" panose="02020603050405020304" pitchFamily="18" charset="0"/>
                <a:cs typeface="Times New Roman" panose="02020603050405020304" pitchFamily="18" charset="0"/>
              </a:rPr>
              <a:t>max_j</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a:t>
            </a:r>
            <a:r>
              <a:rPr lang="en-GB" sz="1500" dirty="0">
                <a:effectLst/>
              </a:rPr>
              <a:t> </a:t>
            </a:r>
            <a:br>
              <a:rPr lang="en-GB" sz="1500" dirty="0">
                <a:effectLst/>
              </a:rPr>
            </a:br>
            <a:r>
              <a:rPr lang="en-GB" sz="1500" b="1" dirty="0" err="1">
                <a:effectLst/>
                <a:latin typeface="Courier" panose="02070309020205020404" pitchFamily="49" charset="0"/>
                <a:ea typeface="Times New Roman" panose="02020603050405020304" pitchFamily="18" charset="0"/>
                <a:cs typeface="Times New Roman" panose="02020603050405020304" pitchFamily="18" charset="0"/>
              </a:rPr>
              <a:t>max_i</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-&gt; [</a:t>
            </a:r>
            <a:r>
              <a:rPr lang="en-GB" sz="1500" b="1" dirty="0" err="1">
                <a:effectLst/>
                <a:latin typeface="Courier" panose="02070309020205020404" pitchFamily="49" charset="0"/>
                <a:ea typeface="Times New Roman" panose="02020603050405020304" pitchFamily="18" charset="0"/>
                <a:cs typeface="Times New Roman" panose="02020603050405020304" pitchFamily="18" charset="0"/>
              </a:rPr>
              <a:t>i</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lc-1_T</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a:t>
            </a:r>
            <a:r>
              <a:rPr lang="en-GB" sz="1500" dirty="0">
                <a:effectLst/>
              </a:rPr>
              <a:t> </a:t>
            </a:r>
            <a:br>
              <a:rPr lang="en-GB" sz="1500" dirty="0">
                <a:effectLst/>
              </a:rPr>
            </a:br>
            <a:r>
              <a:rPr lang="en-GB" sz="1500" b="1" dirty="0" err="1">
                <a:effectLst/>
                <a:latin typeface="Courier" panose="02070309020205020404" pitchFamily="49" charset="0"/>
                <a:ea typeface="Times New Roman" panose="02020603050405020304" pitchFamily="18" charset="0"/>
                <a:cs typeface="Times New Roman" panose="02020603050405020304" pitchFamily="18" charset="0"/>
              </a:rPr>
              <a:t>max_j</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-&gt;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j</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 {</a:t>
            </a:r>
            <a:r>
              <a:rPr lang="en-GB" sz="1500" b="1" dirty="0">
                <a:effectLst/>
                <a:latin typeface="Courier" panose="02070309020205020404" pitchFamily="49" charset="0"/>
                <a:ea typeface="Times New Roman" panose="02020603050405020304" pitchFamily="18" charset="0"/>
                <a:cs typeface="Times New Roman" panose="02020603050405020304" pitchFamily="18" charset="0"/>
              </a:rPr>
              <a:t>lc-1_F</a:t>
            </a:r>
            <a:r>
              <a:rPr lang="en-GB" sz="1500" dirty="0">
                <a:effectLst/>
                <a:latin typeface="Courier" panose="02070309020205020404" pitchFamily="49" charset="0"/>
                <a:ea typeface="Times New Roman" panose="02020603050405020304" pitchFamily="18" charset="0"/>
                <a:cs typeface="Times New Roman" panose="02020603050405020304" pitchFamily="18" charset="0"/>
              </a:rPr>
              <a:t>}]</a:t>
            </a:r>
            <a:r>
              <a:rPr lang="en-GB" sz="1500" dirty="0">
                <a:effectLst/>
              </a:rPr>
              <a:t> </a:t>
            </a:r>
          </a:p>
          <a:p>
            <a:endParaRPr lang="en-GB" dirty="0"/>
          </a:p>
          <a:p>
            <a:endParaRPr lang="en-GB" dirty="0"/>
          </a:p>
          <a:p>
            <a:endParaRPr lang="en-GB" dirty="0"/>
          </a:p>
          <a:p>
            <a:endParaRPr lang="en-GB" dirty="0"/>
          </a:p>
          <a:p>
            <a:endParaRPr lang="en-US" dirty="0"/>
          </a:p>
        </p:txBody>
      </p:sp>
    </p:spTree>
    <p:extLst>
      <p:ext uri="{BB962C8B-B14F-4D97-AF65-F5344CB8AC3E}">
        <p14:creationId xmlns:p14="http://schemas.microsoft.com/office/powerpoint/2010/main" val="1306422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DB221-4D1E-D620-2E6D-CCDBB074E1E1}"/>
              </a:ext>
            </a:extLst>
          </p:cNvPr>
          <p:cNvSpPr>
            <a:spLocks noGrp="1"/>
          </p:cNvSpPr>
          <p:nvPr>
            <p:ph type="title"/>
          </p:nvPr>
        </p:nvSpPr>
        <p:spPr/>
        <p:txBody>
          <a:bodyPr/>
          <a:lstStyle/>
          <a:p>
            <a:r>
              <a:rPr lang="en-US" dirty="0"/>
              <a:t>Conjecture</a:t>
            </a:r>
          </a:p>
        </p:txBody>
      </p:sp>
      <p:sp>
        <p:nvSpPr>
          <p:cNvPr id="3" name="Content Placeholder 2">
            <a:extLst>
              <a:ext uri="{FF2B5EF4-FFF2-40B4-BE49-F238E27FC236}">
                <a16:creationId xmlns:a16="http://schemas.microsoft.com/office/drawing/2014/main" id="{676AABF2-DCBC-73C9-F2D2-ED13A640003A}"/>
              </a:ext>
            </a:extLst>
          </p:cNvPr>
          <p:cNvSpPr>
            <a:spLocks noGrp="1"/>
          </p:cNvSpPr>
          <p:nvPr>
            <p:ph idx="1"/>
          </p:nvPr>
        </p:nvSpPr>
        <p:spPr/>
        <p:txBody>
          <a:bodyPr/>
          <a:lstStyle/>
          <a:p>
            <a:r>
              <a:rPr lang="en-US" dirty="0"/>
              <a:t>Link between :</a:t>
            </a:r>
          </a:p>
          <a:p>
            <a:pPr lvl="1"/>
            <a:r>
              <a:rPr lang="en-US" dirty="0"/>
              <a:t>Dependency graph of variables in the code</a:t>
            </a:r>
          </a:p>
          <a:p>
            <a:pPr lvl="1"/>
            <a:r>
              <a:rPr lang="en-US" dirty="0"/>
              <a:t>Software language structures chosen to represent them</a:t>
            </a:r>
          </a:p>
        </p:txBody>
      </p:sp>
    </p:spTree>
    <p:extLst>
      <p:ext uri="{BB962C8B-B14F-4D97-AF65-F5344CB8AC3E}">
        <p14:creationId xmlns:p14="http://schemas.microsoft.com/office/powerpoint/2010/main" val="1128363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316B6-5A29-28E9-373C-7398FBABDD31}"/>
              </a:ext>
            </a:extLst>
          </p:cNvPr>
          <p:cNvSpPr>
            <a:spLocks noGrp="1"/>
          </p:cNvSpPr>
          <p:nvPr>
            <p:ph type="title"/>
          </p:nvPr>
        </p:nvSpPr>
        <p:spPr/>
        <p:txBody>
          <a:bodyPr/>
          <a:lstStyle/>
          <a:p>
            <a:r>
              <a:rPr lang="en-US" dirty="0"/>
              <a:t>Code snippet dependency graph</a:t>
            </a:r>
          </a:p>
        </p:txBody>
      </p:sp>
      <p:pic>
        <p:nvPicPr>
          <p:cNvPr id="5" name="Content Placeholder 4" descr="The dependency graph for the code snippets at the start of the presentation.">
            <a:extLst>
              <a:ext uri="{FF2B5EF4-FFF2-40B4-BE49-F238E27FC236}">
                <a16:creationId xmlns:a16="http://schemas.microsoft.com/office/drawing/2014/main" id="{0A63140D-57CC-68AA-DBDE-4DB7C1C98B5F}"/>
              </a:ext>
            </a:extLst>
          </p:cNvPr>
          <p:cNvPicPr>
            <a:picLocks noGrp="1" noChangeAspect="1"/>
          </p:cNvPicPr>
          <p:nvPr>
            <p:ph idx="1"/>
          </p:nvPr>
        </p:nvPicPr>
        <p:blipFill>
          <a:blip r:embed="rId3"/>
          <a:stretch>
            <a:fillRect/>
          </a:stretch>
        </p:blipFill>
        <p:spPr>
          <a:xfrm>
            <a:off x="1102660" y="1289002"/>
            <a:ext cx="8998756" cy="4887961"/>
          </a:xfrm>
        </p:spPr>
      </p:pic>
    </p:spTree>
    <p:extLst>
      <p:ext uri="{BB962C8B-B14F-4D97-AF65-F5344CB8AC3E}">
        <p14:creationId xmlns:p14="http://schemas.microsoft.com/office/powerpoint/2010/main" val="30630235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E8141-03F9-718C-A5B9-80F1496954E7}"/>
              </a:ext>
            </a:extLst>
          </p:cNvPr>
          <p:cNvSpPr>
            <a:spLocks noGrp="1"/>
          </p:cNvSpPr>
          <p:nvPr>
            <p:ph type="title"/>
          </p:nvPr>
        </p:nvSpPr>
        <p:spPr/>
        <p:txBody>
          <a:bodyPr/>
          <a:lstStyle/>
          <a:p>
            <a:r>
              <a:rPr lang="en-US" dirty="0"/>
              <a:t>Structural Graph</a:t>
            </a:r>
          </a:p>
        </p:txBody>
      </p:sp>
      <p:pic>
        <p:nvPicPr>
          <p:cNvPr id="6" name="Content Placeholder 5" descr="A screenshot of a computer code&#10;&#10;Description automatically generated">
            <a:extLst>
              <a:ext uri="{FF2B5EF4-FFF2-40B4-BE49-F238E27FC236}">
                <a16:creationId xmlns:a16="http://schemas.microsoft.com/office/drawing/2014/main" id="{156F4FAC-AD58-BAE9-C7BE-A068B28CDB01}"/>
              </a:ext>
            </a:extLst>
          </p:cNvPr>
          <p:cNvPicPr>
            <a:picLocks noGrp="1" noChangeAspect="1"/>
          </p:cNvPicPr>
          <p:nvPr>
            <p:ph idx="1"/>
          </p:nvPr>
        </p:nvPicPr>
        <p:blipFill>
          <a:blip r:embed="rId3"/>
          <a:stretch>
            <a:fillRect/>
          </a:stretch>
        </p:blipFill>
        <p:spPr>
          <a:xfrm>
            <a:off x="1302684" y="1788047"/>
            <a:ext cx="3874762" cy="4351338"/>
          </a:xfrm>
        </p:spPr>
      </p:pic>
      <p:pic>
        <p:nvPicPr>
          <p:cNvPr id="9" name="Picture 8" descr="A diagram of a tree&#10;&#10;Description automatically generated">
            <a:extLst>
              <a:ext uri="{FF2B5EF4-FFF2-40B4-BE49-F238E27FC236}">
                <a16:creationId xmlns:a16="http://schemas.microsoft.com/office/drawing/2014/main" id="{3EA6DECD-BA98-7746-968F-68C46B86B918}"/>
              </a:ext>
            </a:extLst>
          </p:cNvPr>
          <p:cNvPicPr>
            <a:picLocks noChangeAspect="1"/>
          </p:cNvPicPr>
          <p:nvPr/>
        </p:nvPicPr>
        <p:blipFill>
          <a:blip r:embed="rId4"/>
          <a:stretch>
            <a:fillRect/>
          </a:stretch>
        </p:blipFill>
        <p:spPr>
          <a:xfrm>
            <a:off x="5355106" y="718615"/>
            <a:ext cx="5998694" cy="5607225"/>
          </a:xfrm>
          <a:prstGeom prst="rect">
            <a:avLst/>
          </a:prstGeom>
          <a:ln>
            <a:noFill/>
          </a:ln>
        </p:spPr>
      </p:pic>
    </p:spTree>
    <p:extLst>
      <p:ext uri="{BB962C8B-B14F-4D97-AF65-F5344CB8AC3E}">
        <p14:creationId xmlns:p14="http://schemas.microsoft.com/office/powerpoint/2010/main" val="2782276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6B907-19B0-9C65-EDF1-4790754C6A76}"/>
              </a:ext>
            </a:extLst>
          </p:cNvPr>
          <p:cNvSpPr>
            <a:spLocks noGrp="1"/>
          </p:cNvSpPr>
          <p:nvPr>
            <p:ph type="title"/>
          </p:nvPr>
        </p:nvSpPr>
        <p:spPr/>
        <p:txBody>
          <a:bodyPr/>
          <a:lstStyle/>
          <a:p>
            <a:r>
              <a:rPr lang="en-US" dirty="0"/>
              <a:t>2 : Library of Alternative Structures</a:t>
            </a:r>
          </a:p>
        </p:txBody>
      </p:sp>
      <p:pic>
        <p:nvPicPr>
          <p:cNvPr id="4" name="Picture 3" descr="A diagram of a machine&#10;&#10;Description automatically generated">
            <a:extLst>
              <a:ext uri="{FF2B5EF4-FFF2-40B4-BE49-F238E27FC236}">
                <a16:creationId xmlns:a16="http://schemas.microsoft.com/office/drawing/2014/main" id="{33ABE812-EB9E-C4C2-5B8A-4CE1A7B5CE2B}"/>
              </a:ext>
            </a:extLst>
          </p:cNvPr>
          <p:cNvPicPr>
            <a:picLocks noChangeAspect="1"/>
          </p:cNvPicPr>
          <p:nvPr/>
        </p:nvPicPr>
        <p:blipFill>
          <a:blip r:embed="rId3"/>
          <a:stretch>
            <a:fillRect/>
          </a:stretch>
        </p:blipFill>
        <p:spPr>
          <a:xfrm>
            <a:off x="861983" y="2686522"/>
            <a:ext cx="2527434" cy="2374012"/>
          </a:xfrm>
          <a:prstGeom prst="rect">
            <a:avLst/>
          </a:prstGeom>
        </p:spPr>
      </p:pic>
      <p:sp>
        <p:nvSpPr>
          <p:cNvPr id="8" name="Left Bracket 7">
            <a:extLst>
              <a:ext uri="{FF2B5EF4-FFF2-40B4-BE49-F238E27FC236}">
                <a16:creationId xmlns:a16="http://schemas.microsoft.com/office/drawing/2014/main" id="{AF5515A4-15CD-91BD-9312-84B6C72405C1}"/>
              </a:ext>
            </a:extLst>
          </p:cNvPr>
          <p:cNvSpPr/>
          <p:nvPr/>
        </p:nvSpPr>
        <p:spPr>
          <a:xfrm>
            <a:off x="4521896" y="2517732"/>
            <a:ext cx="613775" cy="2830882"/>
          </a:xfrm>
          <a:prstGeom prst="leftBracket">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Left Bracket 9">
            <a:extLst>
              <a:ext uri="{FF2B5EF4-FFF2-40B4-BE49-F238E27FC236}">
                <a16:creationId xmlns:a16="http://schemas.microsoft.com/office/drawing/2014/main" id="{ED710C12-4AAB-3B02-C17A-700DB1754B63}"/>
              </a:ext>
            </a:extLst>
          </p:cNvPr>
          <p:cNvSpPr/>
          <p:nvPr/>
        </p:nvSpPr>
        <p:spPr>
          <a:xfrm rot="10800000">
            <a:off x="10739291" y="2599559"/>
            <a:ext cx="613775" cy="2830882"/>
          </a:xfrm>
          <a:prstGeom prst="leftBracket">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C9EBC8CC-5D56-878B-B96C-945B9D898DD0}"/>
              </a:ext>
            </a:extLst>
          </p:cNvPr>
          <p:cNvSpPr txBox="1"/>
          <p:nvPr/>
        </p:nvSpPr>
        <p:spPr>
          <a:xfrm>
            <a:off x="6695242" y="4147236"/>
            <a:ext cx="267896" cy="646331"/>
          </a:xfrm>
          <a:prstGeom prst="rect">
            <a:avLst/>
          </a:prstGeom>
          <a:noFill/>
        </p:spPr>
        <p:txBody>
          <a:bodyPr wrap="square" rtlCol="0">
            <a:spAutoFit/>
          </a:bodyPr>
          <a:lstStyle/>
          <a:p>
            <a:r>
              <a:rPr lang="en-US" sz="3600" dirty="0"/>
              <a:t>,</a:t>
            </a:r>
          </a:p>
        </p:txBody>
      </p:sp>
      <p:sp>
        <p:nvSpPr>
          <p:cNvPr id="12" name="TextBox 11">
            <a:extLst>
              <a:ext uri="{FF2B5EF4-FFF2-40B4-BE49-F238E27FC236}">
                <a16:creationId xmlns:a16="http://schemas.microsoft.com/office/drawing/2014/main" id="{27E4199A-A60F-616B-06AD-9017AEC0B0FF}"/>
              </a:ext>
            </a:extLst>
          </p:cNvPr>
          <p:cNvSpPr txBox="1"/>
          <p:nvPr/>
        </p:nvSpPr>
        <p:spPr>
          <a:xfrm>
            <a:off x="8869764" y="4227027"/>
            <a:ext cx="267896" cy="646331"/>
          </a:xfrm>
          <a:prstGeom prst="rect">
            <a:avLst/>
          </a:prstGeom>
          <a:noFill/>
        </p:spPr>
        <p:txBody>
          <a:bodyPr wrap="square" rtlCol="0">
            <a:spAutoFit/>
          </a:bodyPr>
          <a:lstStyle/>
          <a:p>
            <a:r>
              <a:rPr lang="en-US" sz="3600" dirty="0"/>
              <a:t>,</a:t>
            </a:r>
          </a:p>
        </p:txBody>
      </p:sp>
      <p:sp>
        <p:nvSpPr>
          <p:cNvPr id="13" name="Right Arrow 12">
            <a:extLst>
              <a:ext uri="{FF2B5EF4-FFF2-40B4-BE49-F238E27FC236}">
                <a16:creationId xmlns:a16="http://schemas.microsoft.com/office/drawing/2014/main" id="{D53D0D2F-06C5-DC5B-F69A-18BBB0DA3B64}"/>
              </a:ext>
            </a:extLst>
          </p:cNvPr>
          <p:cNvSpPr/>
          <p:nvPr/>
        </p:nvSpPr>
        <p:spPr>
          <a:xfrm>
            <a:off x="3523953" y="3682652"/>
            <a:ext cx="878617" cy="464584"/>
          </a:xfrm>
          <a:prstGeom prs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90E16D62-69A8-05BC-BAEB-64E4D683CF45}"/>
              </a:ext>
            </a:extLst>
          </p:cNvPr>
          <p:cNvSpPr txBox="1"/>
          <p:nvPr/>
        </p:nvSpPr>
        <p:spPr>
          <a:xfrm>
            <a:off x="2125700" y="1486193"/>
            <a:ext cx="354453" cy="1200329"/>
          </a:xfrm>
          <a:prstGeom prst="rect">
            <a:avLst/>
          </a:prstGeom>
          <a:noFill/>
        </p:spPr>
        <p:txBody>
          <a:bodyPr wrap="square" rtlCol="0">
            <a:spAutoFit/>
          </a:bodyPr>
          <a:lstStyle/>
          <a:p>
            <a:r>
              <a:rPr lang="en-US" sz="2400" b="1" dirty="0"/>
              <a:t>.</a:t>
            </a:r>
          </a:p>
          <a:p>
            <a:r>
              <a:rPr lang="en-US" sz="2400" b="1" dirty="0"/>
              <a:t>.</a:t>
            </a:r>
          </a:p>
          <a:p>
            <a:r>
              <a:rPr lang="en-US" sz="2400" b="1" dirty="0"/>
              <a:t>.</a:t>
            </a:r>
          </a:p>
        </p:txBody>
      </p:sp>
      <p:sp>
        <p:nvSpPr>
          <p:cNvPr id="15" name="TextBox 14">
            <a:extLst>
              <a:ext uri="{FF2B5EF4-FFF2-40B4-BE49-F238E27FC236}">
                <a16:creationId xmlns:a16="http://schemas.microsoft.com/office/drawing/2014/main" id="{BEEAB983-F72B-4218-F00F-DF2FEADA5DC7}"/>
              </a:ext>
            </a:extLst>
          </p:cNvPr>
          <p:cNvSpPr txBox="1"/>
          <p:nvPr/>
        </p:nvSpPr>
        <p:spPr>
          <a:xfrm>
            <a:off x="2123030" y="5223961"/>
            <a:ext cx="354453" cy="1200329"/>
          </a:xfrm>
          <a:prstGeom prst="rect">
            <a:avLst/>
          </a:prstGeom>
          <a:noFill/>
        </p:spPr>
        <p:txBody>
          <a:bodyPr wrap="square" rtlCol="0">
            <a:spAutoFit/>
          </a:bodyPr>
          <a:lstStyle/>
          <a:p>
            <a:r>
              <a:rPr lang="en-US" sz="2400" b="1" dirty="0"/>
              <a:t>.</a:t>
            </a:r>
          </a:p>
          <a:p>
            <a:r>
              <a:rPr lang="en-US" sz="2400" b="1" dirty="0"/>
              <a:t>.</a:t>
            </a:r>
          </a:p>
          <a:p>
            <a:r>
              <a:rPr lang="en-US" sz="2400" b="1" dirty="0"/>
              <a:t>.</a:t>
            </a:r>
          </a:p>
        </p:txBody>
      </p:sp>
      <p:pic>
        <p:nvPicPr>
          <p:cNvPr id="16" name="Picture 15" descr="A diagram of a tree&#10;&#10;Description automatically generated">
            <a:extLst>
              <a:ext uri="{FF2B5EF4-FFF2-40B4-BE49-F238E27FC236}">
                <a16:creationId xmlns:a16="http://schemas.microsoft.com/office/drawing/2014/main" id="{A20ED105-25C3-FEAE-1947-596AAB21BAA8}"/>
              </a:ext>
            </a:extLst>
          </p:cNvPr>
          <p:cNvPicPr>
            <a:picLocks noChangeAspect="1"/>
          </p:cNvPicPr>
          <p:nvPr/>
        </p:nvPicPr>
        <p:blipFill>
          <a:blip r:embed="rId4"/>
          <a:stretch>
            <a:fillRect/>
          </a:stretch>
        </p:blipFill>
        <p:spPr>
          <a:xfrm>
            <a:off x="6971035" y="3316207"/>
            <a:ext cx="1948817" cy="1821639"/>
          </a:xfrm>
          <a:prstGeom prst="rect">
            <a:avLst/>
          </a:prstGeom>
          <a:ln>
            <a:solidFill>
              <a:schemeClr val="tx1"/>
            </a:solidFill>
          </a:ln>
        </p:spPr>
      </p:pic>
      <p:pic>
        <p:nvPicPr>
          <p:cNvPr id="17" name="Picture 16" descr="A diagram of a diagram of a number&#10;&#10;Description automatically generated">
            <a:extLst>
              <a:ext uri="{FF2B5EF4-FFF2-40B4-BE49-F238E27FC236}">
                <a16:creationId xmlns:a16="http://schemas.microsoft.com/office/drawing/2014/main" id="{441ECEDF-D592-CCB1-DD63-B48D2519F9B5}"/>
              </a:ext>
            </a:extLst>
          </p:cNvPr>
          <p:cNvPicPr>
            <a:picLocks noChangeAspect="1"/>
          </p:cNvPicPr>
          <p:nvPr/>
        </p:nvPicPr>
        <p:blipFill>
          <a:blip r:embed="rId5"/>
          <a:stretch>
            <a:fillRect/>
          </a:stretch>
        </p:blipFill>
        <p:spPr>
          <a:xfrm>
            <a:off x="4637478" y="3435119"/>
            <a:ext cx="1975537" cy="1255092"/>
          </a:xfrm>
          <a:prstGeom prst="rect">
            <a:avLst/>
          </a:prstGeom>
          <a:ln>
            <a:solidFill>
              <a:schemeClr val="tx1"/>
            </a:solidFill>
          </a:ln>
        </p:spPr>
      </p:pic>
      <p:pic>
        <p:nvPicPr>
          <p:cNvPr id="18" name="Picture 17" descr="A diagram of a tree&#10;&#10;Description automatically generated">
            <a:extLst>
              <a:ext uri="{FF2B5EF4-FFF2-40B4-BE49-F238E27FC236}">
                <a16:creationId xmlns:a16="http://schemas.microsoft.com/office/drawing/2014/main" id="{FFA6A501-F967-2435-E7AF-69D64839B248}"/>
              </a:ext>
            </a:extLst>
          </p:cNvPr>
          <p:cNvPicPr>
            <a:picLocks noChangeAspect="1"/>
          </p:cNvPicPr>
          <p:nvPr/>
        </p:nvPicPr>
        <p:blipFill>
          <a:blip r:embed="rId6"/>
          <a:stretch>
            <a:fillRect/>
          </a:stretch>
        </p:blipFill>
        <p:spPr>
          <a:xfrm>
            <a:off x="9218804" y="3201208"/>
            <a:ext cx="2012125" cy="2033530"/>
          </a:xfrm>
          <a:prstGeom prst="rect">
            <a:avLst/>
          </a:prstGeom>
          <a:ln>
            <a:solidFill>
              <a:schemeClr val="tx1"/>
            </a:solidFill>
          </a:ln>
        </p:spPr>
      </p:pic>
    </p:spTree>
    <p:extLst>
      <p:ext uri="{BB962C8B-B14F-4D97-AF65-F5344CB8AC3E}">
        <p14:creationId xmlns:p14="http://schemas.microsoft.com/office/powerpoint/2010/main" val="3521180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BB6D8-2047-F6D8-A937-5BE16D877C23}"/>
              </a:ext>
            </a:extLst>
          </p:cNvPr>
          <p:cNvSpPr>
            <a:spLocks noGrp="1"/>
          </p:cNvSpPr>
          <p:nvPr>
            <p:ph type="title"/>
          </p:nvPr>
        </p:nvSpPr>
        <p:spPr/>
        <p:txBody>
          <a:bodyPr/>
          <a:lstStyle/>
          <a:p>
            <a:r>
              <a:rPr lang="en-US" dirty="0"/>
              <a:t>Chunking Penalty Function</a:t>
            </a:r>
          </a:p>
        </p:txBody>
      </p:sp>
      <p:sp>
        <p:nvSpPr>
          <p:cNvPr id="3" name="Content Placeholder 2">
            <a:extLst>
              <a:ext uri="{FF2B5EF4-FFF2-40B4-BE49-F238E27FC236}">
                <a16:creationId xmlns:a16="http://schemas.microsoft.com/office/drawing/2014/main" id="{3902D451-839C-C732-9757-332E699BC99F}"/>
              </a:ext>
            </a:extLst>
          </p:cNvPr>
          <p:cNvSpPr>
            <a:spLocks noGrp="1"/>
          </p:cNvSpPr>
          <p:nvPr>
            <p:ph idx="1"/>
          </p:nvPr>
        </p:nvSpPr>
        <p:spPr/>
        <p:txBody>
          <a:bodyPr/>
          <a:lstStyle/>
          <a:p>
            <a:r>
              <a:rPr lang="en-US" dirty="0"/>
              <a:t>Coupling – For each edge between two variables on the dependency graph, use a function of the distance between those variables in the structural graph.</a:t>
            </a:r>
          </a:p>
          <a:p>
            <a:r>
              <a:rPr lang="en-US" dirty="0"/>
              <a:t>Cohesion – For each pair of siblings in the structural graph, use a metric of the similarity of the pair on the dependency graph</a:t>
            </a:r>
          </a:p>
        </p:txBody>
      </p:sp>
    </p:spTree>
    <p:extLst>
      <p:ext uri="{BB962C8B-B14F-4D97-AF65-F5344CB8AC3E}">
        <p14:creationId xmlns:p14="http://schemas.microsoft.com/office/powerpoint/2010/main" val="17108785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332D4-7CB6-327D-C192-0E73FADF67EC}"/>
              </a:ext>
            </a:extLst>
          </p:cNvPr>
          <p:cNvSpPr>
            <a:spLocks noGrp="1"/>
          </p:cNvSpPr>
          <p:nvPr>
            <p:ph type="title"/>
          </p:nvPr>
        </p:nvSpPr>
        <p:spPr/>
        <p:txBody>
          <a:bodyPr/>
          <a:lstStyle/>
          <a:p>
            <a:r>
              <a:rPr lang="en-US" dirty="0" err="1"/>
              <a:t>Analysing</a:t>
            </a:r>
            <a:r>
              <a:rPr lang="en-US" dirty="0"/>
              <a:t> Open Source</a:t>
            </a:r>
          </a:p>
        </p:txBody>
      </p:sp>
      <p:sp>
        <p:nvSpPr>
          <p:cNvPr id="3" name="Content Placeholder 2">
            <a:extLst>
              <a:ext uri="{FF2B5EF4-FFF2-40B4-BE49-F238E27FC236}">
                <a16:creationId xmlns:a16="http://schemas.microsoft.com/office/drawing/2014/main" id="{7F28CF58-B08A-DC81-3865-41809ED2C4CA}"/>
              </a:ext>
            </a:extLst>
          </p:cNvPr>
          <p:cNvSpPr>
            <a:spLocks noGrp="1"/>
          </p:cNvSpPr>
          <p:nvPr>
            <p:ph idx="1"/>
          </p:nvPr>
        </p:nvSpPr>
        <p:spPr/>
        <p:txBody>
          <a:bodyPr/>
          <a:lstStyle/>
          <a:p>
            <a:r>
              <a:rPr lang="en-US" dirty="0"/>
              <a:t>Significant dataset allows for correlation</a:t>
            </a:r>
          </a:p>
          <a:p>
            <a:r>
              <a:rPr lang="en-US" dirty="0" err="1"/>
              <a:t>Gentner’s</a:t>
            </a:r>
            <a:r>
              <a:rPr lang="en-US" dirty="0"/>
              <a:t> Systematicity Principle  - higher order predicates enforce connections among lower order predicates.</a:t>
            </a:r>
          </a:p>
          <a:p>
            <a:r>
              <a:rPr lang="en-US" dirty="0"/>
              <a:t>Expert vs </a:t>
            </a:r>
            <a:r>
              <a:rPr lang="en-US"/>
              <a:t>Novice - high </a:t>
            </a:r>
            <a:r>
              <a:rPr lang="en-US" dirty="0"/>
              <a:t>vs low number </a:t>
            </a:r>
            <a:r>
              <a:rPr lang="en-US"/>
              <a:t>of commits</a:t>
            </a:r>
            <a:endParaRPr lang="en-US" dirty="0"/>
          </a:p>
        </p:txBody>
      </p:sp>
    </p:spTree>
    <p:extLst>
      <p:ext uri="{BB962C8B-B14F-4D97-AF65-F5344CB8AC3E}">
        <p14:creationId xmlns:p14="http://schemas.microsoft.com/office/powerpoint/2010/main" val="3227769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776D29F-0A2C-4F75-8582-7C7DFCBD1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A9C355-63D0-E7FA-9242-FC1EC95E2FEB}"/>
              </a:ext>
            </a:extLst>
          </p:cNvPr>
          <p:cNvSpPr>
            <a:spLocks noGrp="1"/>
          </p:cNvSpPr>
          <p:nvPr>
            <p:ph type="title"/>
          </p:nvPr>
        </p:nvSpPr>
        <p:spPr>
          <a:xfrm>
            <a:off x="838200" y="1174819"/>
            <a:ext cx="4375151" cy="2858363"/>
          </a:xfrm>
        </p:spPr>
        <p:txBody>
          <a:bodyPr vert="horz" lIns="91440" tIns="45720" rIns="91440" bIns="45720" rtlCol="0" anchor="b">
            <a:normAutofit/>
          </a:bodyPr>
          <a:lstStyle/>
          <a:p>
            <a:r>
              <a:rPr lang="en-US" sz="7200">
                <a:solidFill>
                  <a:schemeClr val="bg1"/>
                </a:solidFill>
              </a:rPr>
              <a:t>Thanks</a:t>
            </a:r>
          </a:p>
        </p:txBody>
      </p:sp>
      <p:pic>
        <p:nvPicPr>
          <p:cNvPr id="5" name="Content Placeholder 4" descr="A person and person standing together&#10;&#10;Description automatically generated">
            <a:extLst>
              <a:ext uri="{FF2B5EF4-FFF2-40B4-BE49-F238E27FC236}">
                <a16:creationId xmlns:a16="http://schemas.microsoft.com/office/drawing/2014/main" id="{6820862E-4DE4-30B5-A43B-765FE67D3740}"/>
              </a:ext>
            </a:extLst>
          </p:cNvPr>
          <p:cNvPicPr>
            <a:picLocks noGrp="1" noChangeAspect="1"/>
          </p:cNvPicPr>
          <p:nvPr>
            <p:ph idx="1"/>
          </p:nvPr>
        </p:nvPicPr>
        <p:blipFill>
          <a:blip r:embed="rId3"/>
          <a:srcRect r="2" b="4132"/>
          <a:stretch/>
        </p:blipFill>
        <p:spPr>
          <a:xfrm>
            <a:off x="5682343" y="1"/>
            <a:ext cx="6509657" cy="6857999"/>
          </a:xfrm>
          <a:custGeom>
            <a:avLst/>
            <a:gdLst/>
            <a:ahLst/>
            <a:cxnLst/>
            <a:rect l="l" t="t" r="r" b="b"/>
            <a:pathLst>
              <a:path w="6509657" h="6857999">
                <a:moveTo>
                  <a:pt x="752157" y="6118149"/>
                </a:moveTo>
                <a:cubicBezTo>
                  <a:pt x="745608" y="6124102"/>
                  <a:pt x="737987" y="6129341"/>
                  <a:pt x="730938" y="6133722"/>
                </a:cubicBezTo>
                <a:cubicBezTo>
                  <a:pt x="723794" y="6138152"/>
                  <a:pt x="718448" y="6143474"/>
                  <a:pt x="714778" y="6149379"/>
                </a:cubicBezTo>
                <a:lnTo>
                  <a:pt x="709303" y="6166562"/>
                </a:lnTo>
                <a:lnTo>
                  <a:pt x="714778" y="6149380"/>
                </a:lnTo>
                <a:cubicBezTo>
                  <a:pt x="718448" y="6143474"/>
                  <a:pt x="723794" y="6138152"/>
                  <a:pt x="730938" y="6133723"/>
                </a:cubicBezTo>
                <a:cubicBezTo>
                  <a:pt x="737987" y="6129341"/>
                  <a:pt x="745608" y="6124102"/>
                  <a:pt x="752157" y="6118149"/>
                </a:cubicBezTo>
                <a:close/>
                <a:moveTo>
                  <a:pt x="844000" y="4941372"/>
                </a:moveTo>
                <a:lnTo>
                  <a:pt x="840670" y="4950868"/>
                </a:lnTo>
                <a:lnTo>
                  <a:pt x="830985" y="4991382"/>
                </a:lnTo>
                <a:lnTo>
                  <a:pt x="840670" y="4950869"/>
                </a:lnTo>
                <a:close/>
                <a:moveTo>
                  <a:pt x="840061" y="4749807"/>
                </a:moveTo>
                <a:cubicBezTo>
                  <a:pt x="852197" y="4762827"/>
                  <a:pt x="853054" y="4781365"/>
                  <a:pt x="854768" y="4799797"/>
                </a:cubicBezTo>
                <a:cubicBezTo>
                  <a:pt x="853054" y="4781365"/>
                  <a:pt x="852197" y="4762826"/>
                  <a:pt x="840061" y="4749807"/>
                </a:cubicBezTo>
                <a:close/>
                <a:moveTo>
                  <a:pt x="822263" y="4543185"/>
                </a:moveTo>
                <a:lnTo>
                  <a:pt x="816857" y="4557091"/>
                </a:lnTo>
                <a:cubicBezTo>
                  <a:pt x="805236" y="4573618"/>
                  <a:pt x="796449" y="4588275"/>
                  <a:pt x="790493" y="4602021"/>
                </a:cubicBezTo>
                <a:cubicBezTo>
                  <a:pt x="796449" y="4588275"/>
                  <a:pt x="805236" y="4573618"/>
                  <a:pt x="816857" y="4557092"/>
                </a:cubicBezTo>
                <a:cubicBezTo>
                  <a:pt x="819238" y="4553662"/>
                  <a:pt x="821286" y="4548281"/>
                  <a:pt x="822263" y="4543185"/>
                </a:cubicBezTo>
                <a:close/>
                <a:moveTo>
                  <a:pt x="356045" y="2819253"/>
                </a:moveTo>
                <a:lnTo>
                  <a:pt x="344401" y="2827483"/>
                </a:lnTo>
                <a:lnTo>
                  <a:pt x="344399" y="2827486"/>
                </a:lnTo>
                <a:lnTo>
                  <a:pt x="325550" y="2842392"/>
                </a:lnTo>
                <a:lnTo>
                  <a:pt x="315896" y="2861156"/>
                </a:lnTo>
                <a:lnTo>
                  <a:pt x="344399" y="2827486"/>
                </a:lnTo>
                <a:lnTo>
                  <a:pt x="344401" y="2827484"/>
                </a:lnTo>
                <a:close/>
                <a:moveTo>
                  <a:pt x="425699" y="1974015"/>
                </a:moveTo>
                <a:cubicBezTo>
                  <a:pt x="427224" y="1991685"/>
                  <a:pt x="433462" y="2008497"/>
                  <a:pt x="449941" y="2023547"/>
                </a:cubicBezTo>
                <a:cubicBezTo>
                  <a:pt x="441702" y="2016020"/>
                  <a:pt x="436022" y="2008056"/>
                  <a:pt x="432213" y="1999763"/>
                </a:cubicBezTo>
                <a:close/>
                <a:moveTo>
                  <a:pt x="442893" y="1768838"/>
                </a:moveTo>
                <a:cubicBezTo>
                  <a:pt x="451656" y="1779981"/>
                  <a:pt x="453942" y="1790986"/>
                  <a:pt x="452275" y="1801558"/>
                </a:cubicBezTo>
                <a:lnTo>
                  <a:pt x="451495" y="1785412"/>
                </a:lnTo>
                <a:cubicBezTo>
                  <a:pt x="450037" y="1779948"/>
                  <a:pt x="447274" y="1774411"/>
                  <a:pt x="442893" y="1768838"/>
                </a:cubicBezTo>
                <a:close/>
                <a:moveTo>
                  <a:pt x="333304" y="520953"/>
                </a:moveTo>
                <a:cubicBezTo>
                  <a:pt x="333743" y="528850"/>
                  <a:pt x="335480" y="536547"/>
                  <a:pt x="337867" y="544146"/>
                </a:cubicBezTo>
                <a:lnTo>
                  <a:pt x="340032" y="549926"/>
                </a:lnTo>
                <a:lnTo>
                  <a:pt x="340448" y="551717"/>
                </a:lnTo>
                <a:lnTo>
                  <a:pt x="346286" y="566616"/>
                </a:lnTo>
                <a:lnTo>
                  <a:pt x="346338" y="566754"/>
                </a:lnTo>
                <a:lnTo>
                  <a:pt x="352655" y="583595"/>
                </a:lnTo>
                <a:lnTo>
                  <a:pt x="359452" y="612658"/>
                </a:lnTo>
                <a:cubicBezTo>
                  <a:pt x="358987" y="604728"/>
                  <a:pt x="357230" y="597005"/>
                  <a:pt x="354829" y="589388"/>
                </a:cubicBezTo>
                <a:lnTo>
                  <a:pt x="352655" y="583595"/>
                </a:lnTo>
                <a:lnTo>
                  <a:pt x="352236" y="581804"/>
                </a:lnTo>
                <a:lnTo>
                  <a:pt x="346286" y="566616"/>
                </a:lnTo>
                <a:lnTo>
                  <a:pt x="340032" y="549926"/>
                </a:lnTo>
                <a:close/>
                <a:moveTo>
                  <a:pt x="384407" y="268794"/>
                </a:moveTo>
                <a:lnTo>
                  <a:pt x="387838" y="328017"/>
                </a:lnTo>
                <a:cubicBezTo>
                  <a:pt x="389527" y="318646"/>
                  <a:pt x="389932" y="309031"/>
                  <a:pt x="389283" y="299164"/>
                </a:cubicBezTo>
                <a:cubicBezTo>
                  <a:pt x="388635" y="289296"/>
                  <a:pt x="386932" y="279176"/>
                  <a:pt x="384407" y="268794"/>
                </a:cubicBezTo>
                <a:close/>
                <a:moveTo>
                  <a:pt x="66991" y="0"/>
                </a:moveTo>
                <a:lnTo>
                  <a:pt x="6509657" y="0"/>
                </a:lnTo>
                <a:lnTo>
                  <a:pt x="6509657" y="6857999"/>
                </a:lnTo>
                <a:lnTo>
                  <a:pt x="149318" y="6857999"/>
                </a:lnTo>
                <a:lnTo>
                  <a:pt x="149318" y="6857457"/>
                </a:lnTo>
                <a:lnTo>
                  <a:pt x="22079" y="6857457"/>
                </a:lnTo>
                <a:lnTo>
                  <a:pt x="26850" y="6796804"/>
                </a:lnTo>
                <a:cubicBezTo>
                  <a:pt x="32161" y="6777207"/>
                  <a:pt x="39591" y="6758011"/>
                  <a:pt x="44354" y="6738388"/>
                </a:cubicBezTo>
                <a:cubicBezTo>
                  <a:pt x="48736" y="6720103"/>
                  <a:pt x="58832" y="6702955"/>
                  <a:pt x="67214" y="6685617"/>
                </a:cubicBezTo>
                <a:cubicBezTo>
                  <a:pt x="83217" y="6652472"/>
                  <a:pt x="73120" y="6617036"/>
                  <a:pt x="77310" y="6583128"/>
                </a:cubicBezTo>
                <a:cubicBezTo>
                  <a:pt x="78645" y="6572269"/>
                  <a:pt x="80168" y="6561411"/>
                  <a:pt x="82837" y="6550742"/>
                </a:cubicBezTo>
                <a:cubicBezTo>
                  <a:pt x="89885" y="6521593"/>
                  <a:pt x="95981" y="6491874"/>
                  <a:pt x="105697" y="6463490"/>
                </a:cubicBezTo>
                <a:cubicBezTo>
                  <a:pt x="116556" y="6431292"/>
                  <a:pt x="131034" y="6400429"/>
                  <a:pt x="146086" y="6363664"/>
                </a:cubicBezTo>
                <a:cubicBezTo>
                  <a:pt x="142275" y="6350899"/>
                  <a:pt x="131986" y="6331277"/>
                  <a:pt x="131034" y="6311084"/>
                </a:cubicBezTo>
                <a:cubicBezTo>
                  <a:pt x="127795" y="6246121"/>
                  <a:pt x="145513" y="6185351"/>
                  <a:pt x="173518" y="6127247"/>
                </a:cubicBezTo>
                <a:cubicBezTo>
                  <a:pt x="181899" y="6109530"/>
                  <a:pt x="187424" y="6090477"/>
                  <a:pt x="195616" y="6072569"/>
                </a:cubicBezTo>
                <a:cubicBezTo>
                  <a:pt x="198472" y="6066284"/>
                  <a:pt x="204569" y="6058092"/>
                  <a:pt x="210285" y="6056948"/>
                </a:cubicBezTo>
                <a:cubicBezTo>
                  <a:pt x="243432" y="6050282"/>
                  <a:pt x="242863" y="6025515"/>
                  <a:pt x="244766" y="5999796"/>
                </a:cubicBezTo>
                <a:cubicBezTo>
                  <a:pt x="247051" y="5969124"/>
                  <a:pt x="252386" y="5938836"/>
                  <a:pt x="256958" y="5908355"/>
                </a:cubicBezTo>
                <a:cubicBezTo>
                  <a:pt x="257530" y="5904353"/>
                  <a:pt x="261531" y="5900735"/>
                  <a:pt x="264200" y="5897114"/>
                </a:cubicBezTo>
                <a:cubicBezTo>
                  <a:pt x="268199" y="5891590"/>
                  <a:pt x="274295" y="5886447"/>
                  <a:pt x="275818" y="5880348"/>
                </a:cubicBezTo>
                <a:cubicBezTo>
                  <a:pt x="283249" y="5849107"/>
                  <a:pt x="289535" y="5817674"/>
                  <a:pt x="296393" y="5786239"/>
                </a:cubicBezTo>
                <a:cubicBezTo>
                  <a:pt x="297918" y="5779191"/>
                  <a:pt x="299823" y="5771953"/>
                  <a:pt x="302870" y="5765474"/>
                </a:cubicBezTo>
                <a:cubicBezTo>
                  <a:pt x="305728" y="5759378"/>
                  <a:pt x="310683" y="5754234"/>
                  <a:pt x="313730" y="5748136"/>
                </a:cubicBezTo>
                <a:cubicBezTo>
                  <a:pt x="321920" y="5731564"/>
                  <a:pt x="329541" y="5714607"/>
                  <a:pt x="338685" y="5695178"/>
                </a:cubicBezTo>
                <a:cubicBezTo>
                  <a:pt x="321541" y="5684320"/>
                  <a:pt x="331257" y="5669647"/>
                  <a:pt x="339447" y="5651360"/>
                </a:cubicBezTo>
                <a:cubicBezTo>
                  <a:pt x="347830" y="5632691"/>
                  <a:pt x="350497" y="5611164"/>
                  <a:pt x="353545" y="5590590"/>
                </a:cubicBezTo>
                <a:cubicBezTo>
                  <a:pt x="359070" y="5552869"/>
                  <a:pt x="362499" y="5514957"/>
                  <a:pt x="367451" y="5477239"/>
                </a:cubicBezTo>
                <a:cubicBezTo>
                  <a:pt x="368595" y="5469236"/>
                  <a:pt x="370690" y="5460092"/>
                  <a:pt x="375454" y="5453995"/>
                </a:cubicBezTo>
                <a:cubicBezTo>
                  <a:pt x="407459" y="5412276"/>
                  <a:pt x="416411" y="5361598"/>
                  <a:pt x="413366" y="5313403"/>
                </a:cubicBezTo>
                <a:cubicBezTo>
                  <a:pt x="411078" y="5275491"/>
                  <a:pt x="409363" y="5238343"/>
                  <a:pt x="412601" y="5200813"/>
                </a:cubicBezTo>
                <a:cubicBezTo>
                  <a:pt x="412793" y="5197955"/>
                  <a:pt x="412411" y="5194145"/>
                  <a:pt x="410887" y="5192051"/>
                </a:cubicBezTo>
                <a:cubicBezTo>
                  <a:pt x="400791" y="5179097"/>
                  <a:pt x="400029" y="5165570"/>
                  <a:pt x="398315" y="5148995"/>
                </a:cubicBezTo>
                <a:cubicBezTo>
                  <a:pt x="395837" y="5125562"/>
                  <a:pt x="397553" y="5104036"/>
                  <a:pt x="401743" y="5082317"/>
                </a:cubicBezTo>
                <a:cubicBezTo>
                  <a:pt x="404791" y="5066505"/>
                  <a:pt x="411078" y="5050504"/>
                  <a:pt x="419080" y="5036405"/>
                </a:cubicBezTo>
                <a:cubicBezTo>
                  <a:pt x="430320" y="5016785"/>
                  <a:pt x="434701" y="4997922"/>
                  <a:pt x="419841" y="4979253"/>
                </a:cubicBezTo>
                <a:cubicBezTo>
                  <a:pt x="404029" y="4959061"/>
                  <a:pt x="409553" y="4936201"/>
                  <a:pt x="408983" y="4913909"/>
                </a:cubicBezTo>
                <a:cubicBezTo>
                  <a:pt x="408791" y="4904195"/>
                  <a:pt x="409175" y="4893907"/>
                  <a:pt x="406697" y="4884572"/>
                </a:cubicBezTo>
                <a:cubicBezTo>
                  <a:pt x="399647" y="4857522"/>
                  <a:pt x="388978" y="4831420"/>
                  <a:pt x="384216" y="4803988"/>
                </a:cubicBezTo>
                <a:cubicBezTo>
                  <a:pt x="381551" y="4788747"/>
                  <a:pt x="386312" y="4771793"/>
                  <a:pt x="389741" y="4755980"/>
                </a:cubicBezTo>
                <a:cubicBezTo>
                  <a:pt x="393362" y="4739978"/>
                  <a:pt x="398885" y="4724167"/>
                  <a:pt x="404601" y="4708734"/>
                </a:cubicBezTo>
                <a:cubicBezTo>
                  <a:pt x="408411" y="4698258"/>
                  <a:pt x="412031" y="4686828"/>
                  <a:pt x="418889" y="4678445"/>
                </a:cubicBezTo>
                <a:cubicBezTo>
                  <a:pt x="434510" y="4659393"/>
                  <a:pt x="437178" y="4639772"/>
                  <a:pt x="428986" y="4617291"/>
                </a:cubicBezTo>
                <a:cubicBezTo>
                  <a:pt x="427651" y="4613864"/>
                  <a:pt x="427651" y="4609863"/>
                  <a:pt x="427462" y="4606053"/>
                </a:cubicBezTo>
                <a:cubicBezTo>
                  <a:pt x="423462" y="4545086"/>
                  <a:pt x="420984" y="4484127"/>
                  <a:pt x="414888" y="4423545"/>
                </a:cubicBezTo>
                <a:cubicBezTo>
                  <a:pt x="412411" y="4398972"/>
                  <a:pt x="401553" y="4375349"/>
                  <a:pt x="394695" y="4351154"/>
                </a:cubicBezTo>
                <a:cubicBezTo>
                  <a:pt x="393362" y="4346201"/>
                  <a:pt x="391265" y="4340674"/>
                  <a:pt x="392218" y="4335722"/>
                </a:cubicBezTo>
                <a:cubicBezTo>
                  <a:pt x="401743" y="4281810"/>
                  <a:pt x="387838" y="4231324"/>
                  <a:pt x="369547" y="4181603"/>
                </a:cubicBezTo>
                <a:cubicBezTo>
                  <a:pt x="367643" y="4176461"/>
                  <a:pt x="368214" y="4170174"/>
                  <a:pt x="368595" y="4164458"/>
                </a:cubicBezTo>
                <a:cubicBezTo>
                  <a:pt x="369928" y="4148453"/>
                  <a:pt x="376597" y="4131119"/>
                  <a:pt x="372597" y="4116641"/>
                </a:cubicBezTo>
                <a:cubicBezTo>
                  <a:pt x="361546" y="4078159"/>
                  <a:pt x="348211" y="4040058"/>
                  <a:pt x="331447" y="4003861"/>
                </a:cubicBezTo>
                <a:cubicBezTo>
                  <a:pt x="314494" y="3967091"/>
                  <a:pt x="300203" y="3932993"/>
                  <a:pt x="317349" y="3890891"/>
                </a:cubicBezTo>
                <a:cubicBezTo>
                  <a:pt x="324589" y="3872985"/>
                  <a:pt x="319445" y="3849362"/>
                  <a:pt x="317541" y="3828785"/>
                </a:cubicBezTo>
                <a:cubicBezTo>
                  <a:pt x="316016" y="3813737"/>
                  <a:pt x="307443" y="3799258"/>
                  <a:pt x="307443" y="3784397"/>
                </a:cubicBezTo>
                <a:cubicBezTo>
                  <a:pt x="307443" y="3744770"/>
                  <a:pt x="297345" y="3709529"/>
                  <a:pt x="276771" y="3675238"/>
                </a:cubicBezTo>
                <a:cubicBezTo>
                  <a:pt x="268770" y="3661899"/>
                  <a:pt x="274106" y="3641134"/>
                  <a:pt x="272009" y="3623799"/>
                </a:cubicBezTo>
                <a:cubicBezTo>
                  <a:pt x="269533" y="3605509"/>
                  <a:pt x="267247" y="3586653"/>
                  <a:pt x="261720" y="3569124"/>
                </a:cubicBezTo>
                <a:cubicBezTo>
                  <a:pt x="247243" y="3523785"/>
                  <a:pt x="230859" y="3479015"/>
                  <a:pt x="215618" y="3433866"/>
                </a:cubicBezTo>
                <a:cubicBezTo>
                  <a:pt x="203045" y="3396719"/>
                  <a:pt x="212951" y="3360139"/>
                  <a:pt x="218286" y="3323372"/>
                </a:cubicBezTo>
                <a:cubicBezTo>
                  <a:pt x="221715" y="3300319"/>
                  <a:pt x="229907" y="3278795"/>
                  <a:pt x="217715" y="3252885"/>
                </a:cubicBezTo>
                <a:cubicBezTo>
                  <a:pt x="206093" y="3228119"/>
                  <a:pt x="208761" y="3196686"/>
                  <a:pt x="202475" y="3168870"/>
                </a:cubicBezTo>
                <a:cubicBezTo>
                  <a:pt x="197141" y="3145436"/>
                  <a:pt x="188566" y="3122770"/>
                  <a:pt x="180184" y="3100099"/>
                </a:cubicBezTo>
                <a:cubicBezTo>
                  <a:pt x="168753" y="3069235"/>
                  <a:pt x="156753" y="3038756"/>
                  <a:pt x="162468" y="3005035"/>
                </a:cubicBezTo>
                <a:cubicBezTo>
                  <a:pt x="168945" y="2966742"/>
                  <a:pt x="144560" y="2940455"/>
                  <a:pt x="128366" y="2910353"/>
                </a:cubicBezTo>
                <a:cubicBezTo>
                  <a:pt x="117318" y="2889587"/>
                  <a:pt x="109126" y="2866918"/>
                  <a:pt x="102268" y="2844248"/>
                </a:cubicBezTo>
                <a:cubicBezTo>
                  <a:pt x="93313" y="2813958"/>
                  <a:pt x="87978" y="2782716"/>
                  <a:pt x="79216" y="2752235"/>
                </a:cubicBezTo>
                <a:cubicBezTo>
                  <a:pt x="66072" y="2706131"/>
                  <a:pt x="55785" y="2659455"/>
                  <a:pt x="63024" y="2611450"/>
                </a:cubicBezTo>
                <a:cubicBezTo>
                  <a:pt x="66262" y="2589352"/>
                  <a:pt x="66072" y="2568774"/>
                  <a:pt x="61307" y="2546678"/>
                </a:cubicBezTo>
                <a:cubicBezTo>
                  <a:pt x="53497" y="2510483"/>
                  <a:pt x="52545" y="2473333"/>
                  <a:pt x="23399" y="2444184"/>
                </a:cubicBezTo>
                <a:cubicBezTo>
                  <a:pt x="13111" y="2433897"/>
                  <a:pt x="10446" y="2415420"/>
                  <a:pt x="5110" y="2400369"/>
                </a:cubicBezTo>
                <a:cubicBezTo>
                  <a:pt x="-1178" y="2383032"/>
                  <a:pt x="2062" y="2370270"/>
                  <a:pt x="20351" y="2360933"/>
                </a:cubicBezTo>
                <a:cubicBezTo>
                  <a:pt x="28541" y="2356744"/>
                  <a:pt x="36543" y="2344741"/>
                  <a:pt x="37877" y="2335405"/>
                </a:cubicBezTo>
                <a:cubicBezTo>
                  <a:pt x="41877" y="2307402"/>
                  <a:pt x="35971" y="2281683"/>
                  <a:pt x="23017" y="2254633"/>
                </a:cubicBezTo>
                <a:cubicBezTo>
                  <a:pt x="10824" y="2229296"/>
                  <a:pt x="12158" y="2197670"/>
                  <a:pt x="7395" y="2168903"/>
                </a:cubicBezTo>
                <a:cubicBezTo>
                  <a:pt x="5680" y="2158712"/>
                  <a:pt x="3062" y="2148519"/>
                  <a:pt x="871" y="2138304"/>
                </a:cubicBezTo>
                <a:lnTo>
                  <a:pt x="0" y="2131532"/>
                </a:lnTo>
                <a:lnTo>
                  <a:pt x="0" y="2072225"/>
                </a:lnTo>
                <a:lnTo>
                  <a:pt x="251" y="2069340"/>
                </a:lnTo>
                <a:cubicBezTo>
                  <a:pt x="2061" y="2056600"/>
                  <a:pt x="4156" y="2043835"/>
                  <a:pt x="5299" y="2030977"/>
                </a:cubicBezTo>
                <a:cubicBezTo>
                  <a:pt x="7203" y="2010974"/>
                  <a:pt x="6442" y="1990589"/>
                  <a:pt x="8729" y="1970586"/>
                </a:cubicBezTo>
                <a:cubicBezTo>
                  <a:pt x="10446" y="1954202"/>
                  <a:pt x="14824" y="1938009"/>
                  <a:pt x="18445" y="1921817"/>
                </a:cubicBezTo>
                <a:cubicBezTo>
                  <a:pt x="19779" y="1915912"/>
                  <a:pt x="24922" y="1910004"/>
                  <a:pt x="24161" y="1904673"/>
                </a:cubicBezTo>
                <a:cubicBezTo>
                  <a:pt x="15968" y="1851709"/>
                  <a:pt x="52545" y="1813610"/>
                  <a:pt x="68738" y="1768838"/>
                </a:cubicBezTo>
                <a:cubicBezTo>
                  <a:pt x="85886" y="1721785"/>
                  <a:pt x="112174" y="1676253"/>
                  <a:pt x="104363" y="1623675"/>
                </a:cubicBezTo>
                <a:cubicBezTo>
                  <a:pt x="99601" y="1591859"/>
                  <a:pt x="88551" y="1561189"/>
                  <a:pt x="81882" y="1529563"/>
                </a:cubicBezTo>
                <a:cubicBezTo>
                  <a:pt x="79597" y="1518324"/>
                  <a:pt x="79978" y="1505751"/>
                  <a:pt x="82264" y="1494509"/>
                </a:cubicBezTo>
                <a:cubicBezTo>
                  <a:pt x="92743" y="1440216"/>
                  <a:pt x="94266" y="1386684"/>
                  <a:pt x="77120" y="1333341"/>
                </a:cubicBezTo>
                <a:cubicBezTo>
                  <a:pt x="74262" y="1324198"/>
                  <a:pt x="71597" y="1314483"/>
                  <a:pt x="71597" y="1304955"/>
                </a:cubicBezTo>
                <a:cubicBezTo>
                  <a:pt x="71597" y="1252757"/>
                  <a:pt x="75597" y="1201512"/>
                  <a:pt x="94266" y="1151600"/>
                </a:cubicBezTo>
                <a:cubicBezTo>
                  <a:pt x="100553" y="1134834"/>
                  <a:pt x="96553" y="1114449"/>
                  <a:pt x="98077" y="1095972"/>
                </a:cubicBezTo>
                <a:cubicBezTo>
                  <a:pt x="99409" y="1078826"/>
                  <a:pt x="99981" y="1061298"/>
                  <a:pt x="104363" y="1044725"/>
                </a:cubicBezTo>
                <a:cubicBezTo>
                  <a:pt x="110839" y="1020529"/>
                  <a:pt x="111601" y="998052"/>
                  <a:pt x="105887" y="973095"/>
                </a:cubicBezTo>
                <a:cubicBezTo>
                  <a:pt x="100553" y="949281"/>
                  <a:pt x="103219" y="923562"/>
                  <a:pt x="103029" y="898797"/>
                </a:cubicBezTo>
                <a:cubicBezTo>
                  <a:pt x="102839" y="871173"/>
                  <a:pt x="102649" y="843552"/>
                  <a:pt x="103601" y="815929"/>
                </a:cubicBezTo>
                <a:cubicBezTo>
                  <a:pt x="103981" y="804877"/>
                  <a:pt x="111601" y="792306"/>
                  <a:pt x="108553" y="783158"/>
                </a:cubicBezTo>
                <a:cubicBezTo>
                  <a:pt x="98267" y="753633"/>
                  <a:pt x="110649" y="724104"/>
                  <a:pt x="105126" y="694576"/>
                </a:cubicBezTo>
                <a:cubicBezTo>
                  <a:pt x="102268" y="680096"/>
                  <a:pt x="110078" y="663713"/>
                  <a:pt x="110839" y="648092"/>
                </a:cubicBezTo>
                <a:cubicBezTo>
                  <a:pt x="112174" y="622564"/>
                  <a:pt x="111601" y="597037"/>
                  <a:pt x="111983" y="571508"/>
                </a:cubicBezTo>
                <a:cubicBezTo>
                  <a:pt x="112174" y="563125"/>
                  <a:pt x="112936" y="554933"/>
                  <a:pt x="113318" y="546552"/>
                </a:cubicBezTo>
                <a:cubicBezTo>
                  <a:pt x="113697" y="539121"/>
                  <a:pt x="115412" y="531310"/>
                  <a:pt x="114080" y="524262"/>
                </a:cubicBezTo>
                <a:cubicBezTo>
                  <a:pt x="109315" y="498733"/>
                  <a:pt x="101505" y="473587"/>
                  <a:pt x="98457" y="447870"/>
                </a:cubicBezTo>
                <a:cubicBezTo>
                  <a:pt x="95792" y="425581"/>
                  <a:pt x="99409" y="402529"/>
                  <a:pt x="97505" y="380050"/>
                </a:cubicBezTo>
                <a:cubicBezTo>
                  <a:pt x="94266" y="340425"/>
                  <a:pt x="88551" y="300800"/>
                  <a:pt x="84930" y="261173"/>
                </a:cubicBezTo>
                <a:cubicBezTo>
                  <a:pt x="84168" y="252600"/>
                  <a:pt x="88933" y="243648"/>
                  <a:pt x="89313" y="234883"/>
                </a:cubicBezTo>
                <a:cubicBezTo>
                  <a:pt x="90266" y="207450"/>
                  <a:pt x="90457" y="180017"/>
                  <a:pt x="91026" y="152584"/>
                </a:cubicBezTo>
                <a:cubicBezTo>
                  <a:pt x="91218" y="136963"/>
                  <a:pt x="90647" y="121150"/>
                  <a:pt x="92361" y="105718"/>
                </a:cubicBezTo>
                <a:cubicBezTo>
                  <a:pt x="94648" y="85336"/>
                  <a:pt x="98077" y="66857"/>
                  <a:pt x="83217" y="47806"/>
                </a:cubicBezTo>
                <a:cubicBezTo>
                  <a:pt x="77453" y="40471"/>
                  <a:pt x="73691" y="32636"/>
                  <a:pt x="71206" y="24480"/>
                </a:cubicBezTo>
                <a:close/>
              </a:path>
            </a:pathLst>
          </a:custGeom>
          <a:effectLst>
            <a:outerShdw blurRad="381000" dist="152400" dir="10800000" algn="r" rotWithShape="0">
              <a:prstClr val="black">
                <a:alpha val="10000"/>
              </a:prstClr>
            </a:outerShdw>
          </a:effectLst>
        </p:spPr>
      </p:pic>
      <p:sp>
        <p:nvSpPr>
          <p:cNvPr id="12" name="Freeform: Shape 11">
            <a:extLst>
              <a:ext uri="{FF2B5EF4-FFF2-40B4-BE49-F238E27FC236}">
                <a16:creationId xmlns:a16="http://schemas.microsoft.com/office/drawing/2014/main" id="{C4D41903-2C9D-4F9E-AA1F-6161F8A6F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40986" y="2991370"/>
            <a:ext cx="6857455" cy="874716"/>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8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8"/>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9E4574B5-C90E-412D-BAB0-B9F483290C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40988" y="2991370"/>
            <a:ext cx="6857455" cy="874716"/>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7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7"/>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blipFill dpi="0" rotWithShape="1">
            <a:blip r:embed="rId4">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15990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DB221-4D1E-D620-2E6D-CCDBB074E1E1}"/>
              </a:ext>
            </a:extLst>
          </p:cNvPr>
          <p:cNvSpPr>
            <a:spLocks noGrp="1"/>
          </p:cNvSpPr>
          <p:nvPr>
            <p:ph type="title"/>
          </p:nvPr>
        </p:nvSpPr>
        <p:spPr/>
        <p:txBody>
          <a:bodyPr/>
          <a:lstStyle/>
          <a:p>
            <a:r>
              <a:rPr lang="en-US" dirty="0"/>
              <a:t>Conjecture</a:t>
            </a:r>
          </a:p>
        </p:txBody>
      </p:sp>
      <p:sp>
        <p:nvSpPr>
          <p:cNvPr id="3" name="Content Placeholder 2">
            <a:extLst>
              <a:ext uri="{FF2B5EF4-FFF2-40B4-BE49-F238E27FC236}">
                <a16:creationId xmlns:a16="http://schemas.microsoft.com/office/drawing/2014/main" id="{676AABF2-DCBC-73C9-F2D2-ED13A640003A}"/>
              </a:ext>
            </a:extLst>
          </p:cNvPr>
          <p:cNvSpPr>
            <a:spLocks noGrp="1"/>
          </p:cNvSpPr>
          <p:nvPr>
            <p:ph idx="1"/>
          </p:nvPr>
        </p:nvSpPr>
        <p:spPr/>
        <p:txBody>
          <a:bodyPr/>
          <a:lstStyle/>
          <a:p>
            <a:r>
              <a:rPr lang="en-US" dirty="0"/>
              <a:t>Link between :</a:t>
            </a:r>
          </a:p>
          <a:p>
            <a:pPr lvl="1"/>
            <a:r>
              <a:rPr lang="en-US" dirty="0"/>
              <a:t>Dependency graph of variables in the code</a:t>
            </a:r>
          </a:p>
          <a:p>
            <a:pPr lvl="1"/>
            <a:r>
              <a:rPr lang="en-US" dirty="0"/>
              <a:t>Software language structures chosen to represent them</a:t>
            </a:r>
          </a:p>
          <a:p>
            <a:pPr lvl="1"/>
            <a:endParaRPr lang="en-US" dirty="0"/>
          </a:p>
          <a:p>
            <a:pPr marL="0" indent="0">
              <a:buNone/>
            </a:pPr>
            <a:r>
              <a:rPr lang="en-US" i="1" dirty="0">
                <a:solidFill>
                  <a:schemeClr val="tx2">
                    <a:lumMod val="75000"/>
                    <a:lumOff val="25000"/>
                  </a:schemeClr>
                </a:solidFill>
              </a:rPr>
              <a:t>Software structure chosen by developer is a close representation of the long-term memory structure in their brain for the dependency graph.</a:t>
            </a:r>
          </a:p>
        </p:txBody>
      </p:sp>
    </p:spTree>
    <p:extLst>
      <p:ext uri="{BB962C8B-B14F-4D97-AF65-F5344CB8AC3E}">
        <p14:creationId xmlns:p14="http://schemas.microsoft.com/office/powerpoint/2010/main" val="138367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24AE9-CA6F-D205-74F5-65B7F639B902}"/>
              </a:ext>
            </a:extLst>
          </p:cNvPr>
          <p:cNvSpPr>
            <a:spLocks noGrp="1"/>
          </p:cNvSpPr>
          <p:nvPr>
            <p:ph type="title"/>
          </p:nvPr>
        </p:nvSpPr>
        <p:spPr/>
        <p:txBody>
          <a:bodyPr/>
          <a:lstStyle/>
          <a:p>
            <a:r>
              <a:rPr lang="en-US" dirty="0"/>
              <a:t>30,000 ft view argument</a:t>
            </a:r>
          </a:p>
        </p:txBody>
      </p:sp>
      <p:sp>
        <p:nvSpPr>
          <p:cNvPr id="6" name="Rectangle 5">
            <a:extLst>
              <a:ext uri="{FF2B5EF4-FFF2-40B4-BE49-F238E27FC236}">
                <a16:creationId xmlns:a16="http://schemas.microsoft.com/office/drawing/2014/main" id="{89093ED0-691A-A228-A310-2A8E76549815}"/>
              </a:ext>
            </a:extLst>
          </p:cNvPr>
          <p:cNvSpPr/>
          <p:nvPr/>
        </p:nvSpPr>
        <p:spPr>
          <a:xfrm>
            <a:off x="3891420" y="4722312"/>
            <a:ext cx="2204580" cy="1678488"/>
          </a:xfrm>
          <a:prstGeom prst="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t" anchorCtr="0"/>
          <a:lstStyle/>
          <a:p>
            <a:pPr algn="ctr"/>
            <a:r>
              <a:rPr lang="en-US" dirty="0"/>
              <a:t>  Software Language</a:t>
            </a:r>
          </a:p>
        </p:txBody>
      </p:sp>
      <p:pic>
        <p:nvPicPr>
          <p:cNvPr id="14" name="Picture 13">
            <a:extLst>
              <a:ext uri="{FF2B5EF4-FFF2-40B4-BE49-F238E27FC236}">
                <a16:creationId xmlns:a16="http://schemas.microsoft.com/office/drawing/2014/main" id="{66CCF3AD-7078-E8B5-6B06-138AA274D565}"/>
              </a:ext>
            </a:extLst>
          </p:cNvPr>
          <p:cNvPicPr>
            <a:picLocks noChangeAspect="1"/>
          </p:cNvPicPr>
          <p:nvPr/>
        </p:nvPicPr>
        <p:blipFill>
          <a:blip r:embed="rId3"/>
          <a:stretch>
            <a:fillRect/>
          </a:stretch>
        </p:blipFill>
        <p:spPr>
          <a:xfrm>
            <a:off x="4733773" y="5330084"/>
            <a:ext cx="555752" cy="711703"/>
          </a:xfrm>
          <a:prstGeom prst="rect">
            <a:avLst/>
          </a:prstGeom>
        </p:spPr>
      </p:pic>
      <p:sp>
        <p:nvSpPr>
          <p:cNvPr id="18" name="Content Placeholder 17">
            <a:extLst>
              <a:ext uri="{FF2B5EF4-FFF2-40B4-BE49-F238E27FC236}">
                <a16:creationId xmlns:a16="http://schemas.microsoft.com/office/drawing/2014/main" id="{12047B07-1B8B-7EB9-7F98-16BF6B27065C}"/>
              </a:ext>
            </a:extLst>
          </p:cNvPr>
          <p:cNvSpPr>
            <a:spLocks noGrp="1"/>
          </p:cNvSpPr>
          <p:nvPr>
            <p:ph idx="1"/>
          </p:nvPr>
        </p:nvSpPr>
        <p:spPr>
          <a:xfrm>
            <a:off x="9198278" y="1825625"/>
            <a:ext cx="2155521" cy="4351338"/>
          </a:xfrm>
        </p:spPr>
        <p:txBody>
          <a:bodyPr/>
          <a:lstStyle/>
          <a:p>
            <a:pPr marL="0" indent="0">
              <a:buNone/>
            </a:pPr>
            <a:endParaRPr lang="en-US" dirty="0"/>
          </a:p>
        </p:txBody>
      </p:sp>
      <p:sp>
        <p:nvSpPr>
          <p:cNvPr id="20" name="Right Arrow 19">
            <a:extLst>
              <a:ext uri="{FF2B5EF4-FFF2-40B4-BE49-F238E27FC236}">
                <a16:creationId xmlns:a16="http://schemas.microsoft.com/office/drawing/2014/main" id="{81E58059-6736-F0C4-A823-94DF951A8BE5}"/>
              </a:ext>
            </a:extLst>
          </p:cNvPr>
          <p:cNvSpPr/>
          <p:nvPr/>
        </p:nvSpPr>
        <p:spPr>
          <a:xfrm rot="19094404">
            <a:off x="5971827" y="3896351"/>
            <a:ext cx="918665" cy="36325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A black outline of a head&#10;&#10;Description automatically generated">
            <a:extLst>
              <a:ext uri="{FF2B5EF4-FFF2-40B4-BE49-F238E27FC236}">
                <a16:creationId xmlns:a16="http://schemas.microsoft.com/office/drawing/2014/main" id="{1AF08BCB-F48C-EE51-3197-9636275F2D5C}"/>
              </a:ext>
            </a:extLst>
          </p:cNvPr>
          <p:cNvPicPr>
            <a:picLocks noChangeAspect="1"/>
          </p:cNvPicPr>
          <p:nvPr/>
        </p:nvPicPr>
        <p:blipFill>
          <a:blip r:embed="rId4"/>
          <a:stretch>
            <a:fillRect/>
          </a:stretch>
        </p:blipFill>
        <p:spPr>
          <a:xfrm>
            <a:off x="1326803" y="2190406"/>
            <a:ext cx="1810004" cy="1829259"/>
          </a:xfrm>
          <a:prstGeom prst="rect">
            <a:avLst/>
          </a:prstGeom>
        </p:spPr>
      </p:pic>
      <p:pic>
        <p:nvPicPr>
          <p:cNvPr id="23" name="Picture 22">
            <a:extLst>
              <a:ext uri="{FF2B5EF4-FFF2-40B4-BE49-F238E27FC236}">
                <a16:creationId xmlns:a16="http://schemas.microsoft.com/office/drawing/2014/main" id="{F12522FB-97E2-853A-394B-DB8828F6CC7F}"/>
              </a:ext>
            </a:extLst>
          </p:cNvPr>
          <p:cNvPicPr>
            <a:picLocks noChangeAspect="1"/>
          </p:cNvPicPr>
          <p:nvPr/>
        </p:nvPicPr>
        <p:blipFill>
          <a:blip r:embed="rId3"/>
          <a:stretch>
            <a:fillRect/>
          </a:stretch>
        </p:blipFill>
        <p:spPr>
          <a:xfrm>
            <a:off x="1815609" y="2475399"/>
            <a:ext cx="555752" cy="711703"/>
          </a:xfrm>
          <a:prstGeom prst="rect">
            <a:avLst/>
          </a:prstGeom>
        </p:spPr>
      </p:pic>
      <p:pic>
        <p:nvPicPr>
          <p:cNvPr id="24" name="Picture 23" descr="A black outline of a head&#10;&#10;Description automatically generated">
            <a:extLst>
              <a:ext uri="{FF2B5EF4-FFF2-40B4-BE49-F238E27FC236}">
                <a16:creationId xmlns:a16="http://schemas.microsoft.com/office/drawing/2014/main" id="{189DF581-41DD-E953-D0AB-1FDC9A5537C6}"/>
              </a:ext>
            </a:extLst>
          </p:cNvPr>
          <p:cNvPicPr>
            <a:picLocks noChangeAspect="1"/>
          </p:cNvPicPr>
          <p:nvPr/>
        </p:nvPicPr>
        <p:blipFill>
          <a:blip r:embed="rId4"/>
          <a:stretch>
            <a:fillRect/>
          </a:stretch>
        </p:blipFill>
        <p:spPr>
          <a:xfrm flipH="1">
            <a:off x="6740135" y="2190406"/>
            <a:ext cx="1810004" cy="1829259"/>
          </a:xfrm>
          <a:prstGeom prst="rect">
            <a:avLst/>
          </a:prstGeom>
        </p:spPr>
      </p:pic>
      <p:pic>
        <p:nvPicPr>
          <p:cNvPr id="25" name="Picture 24">
            <a:extLst>
              <a:ext uri="{FF2B5EF4-FFF2-40B4-BE49-F238E27FC236}">
                <a16:creationId xmlns:a16="http://schemas.microsoft.com/office/drawing/2014/main" id="{1FECC151-2164-6308-2BAA-D6A8145B9EC1}"/>
              </a:ext>
            </a:extLst>
          </p:cNvPr>
          <p:cNvPicPr>
            <a:picLocks noChangeAspect="1"/>
          </p:cNvPicPr>
          <p:nvPr/>
        </p:nvPicPr>
        <p:blipFill>
          <a:blip r:embed="rId3"/>
          <a:stretch>
            <a:fillRect/>
          </a:stretch>
        </p:blipFill>
        <p:spPr>
          <a:xfrm>
            <a:off x="7404305" y="2475399"/>
            <a:ext cx="555752" cy="711703"/>
          </a:xfrm>
          <a:prstGeom prst="rect">
            <a:avLst/>
          </a:prstGeom>
        </p:spPr>
      </p:pic>
      <p:sp>
        <p:nvSpPr>
          <p:cNvPr id="19" name="Right Arrow 18">
            <a:extLst>
              <a:ext uri="{FF2B5EF4-FFF2-40B4-BE49-F238E27FC236}">
                <a16:creationId xmlns:a16="http://schemas.microsoft.com/office/drawing/2014/main" id="{BF7BB6BD-D6BE-23DE-2F92-BD23A2D80998}"/>
              </a:ext>
            </a:extLst>
          </p:cNvPr>
          <p:cNvSpPr/>
          <p:nvPr/>
        </p:nvSpPr>
        <p:spPr>
          <a:xfrm rot="2504852">
            <a:off x="2957444" y="3896400"/>
            <a:ext cx="918665" cy="36325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9878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a:extLst>
              <a:ext uri="{FF2B5EF4-FFF2-40B4-BE49-F238E27FC236}">
                <a16:creationId xmlns:a16="http://schemas.microsoft.com/office/drawing/2014/main" id="{619168AE-EF9A-2EAD-872B-55473EDCEA9E}"/>
              </a:ext>
            </a:extLst>
          </p:cNvPr>
          <p:cNvSpPr/>
          <p:nvPr/>
        </p:nvSpPr>
        <p:spPr>
          <a:xfrm>
            <a:off x="3392392" y="3105035"/>
            <a:ext cx="3092158" cy="24189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outline of a head&#10;&#10;Description automatically generated">
            <a:extLst>
              <a:ext uri="{FF2B5EF4-FFF2-40B4-BE49-F238E27FC236}">
                <a16:creationId xmlns:a16="http://schemas.microsoft.com/office/drawing/2014/main" id="{D950583F-3333-3C67-0FB3-6733B4DD9E0B}"/>
              </a:ext>
            </a:extLst>
          </p:cNvPr>
          <p:cNvPicPr>
            <a:picLocks noChangeAspect="1"/>
          </p:cNvPicPr>
          <p:nvPr/>
        </p:nvPicPr>
        <p:blipFill>
          <a:blip r:embed="rId3"/>
          <a:stretch>
            <a:fillRect/>
          </a:stretch>
        </p:blipFill>
        <p:spPr>
          <a:xfrm>
            <a:off x="1326803" y="2190406"/>
            <a:ext cx="1810004" cy="1829259"/>
          </a:xfrm>
          <a:prstGeom prst="rect">
            <a:avLst/>
          </a:prstGeom>
        </p:spPr>
      </p:pic>
      <p:pic>
        <p:nvPicPr>
          <p:cNvPr id="8" name="Picture 7">
            <a:extLst>
              <a:ext uri="{FF2B5EF4-FFF2-40B4-BE49-F238E27FC236}">
                <a16:creationId xmlns:a16="http://schemas.microsoft.com/office/drawing/2014/main" id="{81D3CEEB-CCF6-DC38-DD41-0CA42F80A5CD}"/>
              </a:ext>
            </a:extLst>
          </p:cNvPr>
          <p:cNvPicPr>
            <a:picLocks noChangeAspect="1"/>
          </p:cNvPicPr>
          <p:nvPr/>
        </p:nvPicPr>
        <p:blipFill>
          <a:blip r:embed="rId4"/>
          <a:stretch>
            <a:fillRect/>
          </a:stretch>
        </p:blipFill>
        <p:spPr>
          <a:xfrm>
            <a:off x="1815609" y="2475399"/>
            <a:ext cx="555752" cy="711703"/>
          </a:xfrm>
          <a:prstGeom prst="rect">
            <a:avLst/>
          </a:prstGeom>
        </p:spPr>
      </p:pic>
      <p:sp>
        <p:nvSpPr>
          <p:cNvPr id="2" name="Title 1">
            <a:extLst>
              <a:ext uri="{FF2B5EF4-FFF2-40B4-BE49-F238E27FC236}">
                <a16:creationId xmlns:a16="http://schemas.microsoft.com/office/drawing/2014/main" id="{ED524AE9-CA6F-D205-74F5-65B7F639B902}"/>
              </a:ext>
            </a:extLst>
          </p:cNvPr>
          <p:cNvSpPr>
            <a:spLocks noGrp="1"/>
          </p:cNvSpPr>
          <p:nvPr>
            <p:ph type="title"/>
          </p:nvPr>
        </p:nvSpPr>
        <p:spPr/>
        <p:txBody>
          <a:bodyPr/>
          <a:lstStyle/>
          <a:p>
            <a:r>
              <a:rPr lang="en-US" dirty="0"/>
              <a:t>30,000 ft view argument</a:t>
            </a:r>
          </a:p>
        </p:txBody>
      </p:sp>
      <p:pic>
        <p:nvPicPr>
          <p:cNvPr id="3" name="Picture 2" descr="A black outline of a head&#10;&#10;Description automatically generated">
            <a:extLst>
              <a:ext uri="{FF2B5EF4-FFF2-40B4-BE49-F238E27FC236}">
                <a16:creationId xmlns:a16="http://schemas.microsoft.com/office/drawing/2014/main" id="{2E589C48-C448-6612-6735-CBD950BEEB81}"/>
              </a:ext>
            </a:extLst>
          </p:cNvPr>
          <p:cNvPicPr>
            <a:picLocks noChangeAspect="1"/>
          </p:cNvPicPr>
          <p:nvPr/>
        </p:nvPicPr>
        <p:blipFill>
          <a:blip r:embed="rId3"/>
          <a:stretch>
            <a:fillRect/>
          </a:stretch>
        </p:blipFill>
        <p:spPr>
          <a:xfrm flipH="1">
            <a:off x="6740135" y="2190406"/>
            <a:ext cx="1810004" cy="1829259"/>
          </a:xfrm>
          <a:prstGeom prst="rect">
            <a:avLst/>
          </a:prstGeom>
        </p:spPr>
      </p:pic>
      <p:pic>
        <p:nvPicPr>
          <p:cNvPr id="4" name="Picture 3">
            <a:extLst>
              <a:ext uri="{FF2B5EF4-FFF2-40B4-BE49-F238E27FC236}">
                <a16:creationId xmlns:a16="http://schemas.microsoft.com/office/drawing/2014/main" id="{66DF9D46-B69F-780F-50B8-F00386A16CD3}"/>
              </a:ext>
            </a:extLst>
          </p:cNvPr>
          <p:cNvPicPr>
            <a:picLocks noChangeAspect="1"/>
          </p:cNvPicPr>
          <p:nvPr/>
        </p:nvPicPr>
        <p:blipFill>
          <a:blip r:embed="rId4"/>
          <a:stretch>
            <a:fillRect/>
          </a:stretch>
        </p:blipFill>
        <p:spPr>
          <a:xfrm>
            <a:off x="7404305" y="2475399"/>
            <a:ext cx="555752" cy="711703"/>
          </a:xfrm>
          <a:prstGeom prst="rect">
            <a:avLst/>
          </a:prstGeom>
        </p:spPr>
      </p:pic>
      <p:pic>
        <p:nvPicPr>
          <p:cNvPr id="14" name="Picture 13">
            <a:extLst>
              <a:ext uri="{FF2B5EF4-FFF2-40B4-BE49-F238E27FC236}">
                <a16:creationId xmlns:a16="http://schemas.microsoft.com/office/drawing/2014/main" id="{66CCF3AD-7078-E8B5-6B06-138AA274D565}"/>
              </a:ext>
            </a:extLst>
          </p:cNvPr>
          <p:cNvPicPr>
            <a:picLocks noChangeAspect="1"/>
          </p:cNvPicPr>
          <p:nvPr/>
        </p:nvPicPr>
        <p:blipFill>
          <a:blip r:embed="rId4"/>
          <a:stretch>
            <a:fillRect/>
          </a:stretch>
        </p:blipFill>
        <p:spPr>
          <a:xfrm>
            <a:off x="4443292" y="2831250"/>
            <a:ext cx="555752" cy="711703"/>
          </a:xfrm>
          <a:prstGeom prst="rect">
            <a:avLst/>
          </a:prstGeom>
        </p:spPr>
      </p:pic>
      <p:sp>
        <p:nvSpPr>
          <p:cNvPr id="18" name="Content Placeholder 17">
            <a:extLst>
              <a:ext uri="{FF2B5EF4-FFF2-40B4-BE49-F238E27FC236}">
                <a16:creationId xmlns:a16="http://schemas.microsoft.com/office/drawing/2014/main" id="{12047B07-1B8B-7EB9-7F98-16BF6B27065C}"/>
              </a:ext>
            </a:extLst>
          </p:cNvPr>
          <p:cNvSpPr>
            <a:spLocks noGrp="1"/>
          </p:cNvSpPr>
          <p:nvPr>
            <p:ph idx="1"/>
          </p:nvPr>
        </p:nvSpPr>
        <p:spPr>
          <a:xfrm>
            <a:off x="10622070" y="1825625"/>
            <a:ext cx="731729" cy="4351338"/>
          </a:xfrm>
        </p:spPr>
        <p:txBody>
          <a:bodyPr/>
          <a:lstStyle/>
          <a:p>
            <a:pPr marL="0" indent="0">
              <a:buNone/>
            </a:pPr>
            <a:endParaRPr lang="en-US" dirty="0"/>
          </a:p>
        </p:txBody>
      </p:sp>
      <p:sp>
        <p:nvSpPr>
          <p:cNvPr id="7" name="TextBox 6">
            <a:extLst>
              <a:ext uri="{FF2B5EF4-FFF2-40B4-BE49-F238E27FC236}">
                <a16:creationId xmlns:a16="http://schemas.microsoft.com/office/drawing/2014/main" id="{ABD21BDC-2965-30A2-7CFA-71C01C9086C6}"/>
              </a:ext>
            </a:extLst>
          </p:cNvPr>
          <p:cNvSpPr txBox="1"/>
          <p:nvPr/>
        </p:nvSpPr>
        <p:spPr>
          <a:xfrm>
            <a:off x="4121063" y="4559474"/>
            <a:ext cx="1402915" cy="646331"/>
          </a:xfrm>
          <a:prstGeom prst="rect">
            <a:avLst/>
          </a:prstGeom>
          <a:noFill/>
        </p:spPr>
        <p:txBody>
          <a:bodyPr wrap="square" rtlCol="0">
            <a:spAutoFit/>
          </a:bodyPr>
          <a:lstStyle/>
          <a:p>
            <a:r>
              <a:rPr lang="en-US" dirty="0"/>
              <a:t>Cognitive Linguists</a:t>
            </a:r>
          </a:p>
        </p:txBody>
      </p:sp>
      <p:sp>
        <p:nvSpPr>
          <p:cNvPr id="9" name="Up Arrow 8">
            <a:extLst>
              <a:ext uri="{FF2B5EF4-FFF2-40B4-BE49-F238E27FC236}">
                <a16:creationId xmlns:a16="http://schemas.microsoft.com/office/drawing/2014/main" id="{7ECE14F4-3A64-06D1-861A-0F4D3BD124D5}"/>
              </a:ext>
            </a:extLst>
          </p:cNvPr>
          <p:cNvSpPr/>
          <p:nvPr/>
        </p:nvSpPr>
        <p:spPr>
          <a:xfrm>
            <a:off x="4443292" y="3883068"/>
            <a:ext cx="555752" cy="513568"/>
          </a:xfrm>
          <a:prstGeom prst="upArrow">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047EFDE-4AD6-735A-9846-DBBD31A227CC}"/>
              </a:ext>
            </a:extLst>
          </p:cNvPr>
          <p:cNvSpPr txBox="1"/>
          <p:nvPr/>
        </p:nvSpPr>
        <p:spPr>
          <a:xfrm>
            <a:off x="3392392" y="2831250"/>
            <a:ext cx="1050900" cy="369332"/>
          </a:xfrm>
          <a:prstGeom prst="rect">
            <a:avLst/>
          </a:prstGeom>
          <a:noFill/>
        </p:spPr>
        <p:txBody>
          <a:bodyPr wrap="square" rtlCol="0">
            <a:spAutoFit/>
          </a:bodyPr>
          <a:lstStyle/>
          <a:p>
            <a:r>
              <a:rPr lang="en-US" dirty="0"/>
              <a:t>natural</a:t>
            </a:r>
          </a:p>
        </p:txBody>
      </p:sp>
      <p:sp>
        <p:nvSpPr>
          <p:cNvPr id="12" name="TextBox 11">
            <a:extLst>
              <a:ext uri="{FF2B5EF4-FFF2-40B4-BE49-F238E27FC236}">
                <a16:creationId xmlns:a16="http://schemas.microsoft.com/office/drawing/2014/main" id="{453D8364-6246-4FB7-C6EA-8BB4626F6E39}"/>
              </a:ext>
            </a:extLst>
          </p:cNvPr>
          <p:cNvSpPr txBox="1"/>
          <p:nvPr/>
        </p:nvSpPr>
        <p:spPr>
          <a:xfrm>
            <a:off x="4999044" y="2831250"/>
            <a:ext cx="1096956" cy="369332"/>
          </a:xfrm>
          <a:prstGeom prst="rect">
            <a:avLst/>
          </a:prstGeom>
          <a:noFill/>
        </p:spPr>
        <p:txBody>
          <a:bodyPr wrap="square" rtlCol="0">
            <a:spAutoFit/>
          </a:bodyPr>
          <a:lstStyle/>
          <a:p>
            <a:r>
              <a:rPr lang="en-US" dirty="0"/>
              <a:t>language</a:t>
            </a:r>
          </a:p>
        </p:txBody>
      </p:sp>
    </p:spTree>
    <p:extLst>
      <p:ext uri="{BB962C8B-B14F-4D97-AF65-F5344CB8AC3E}">
        <p14:creationId xmlns:p14="http://schemas.microsoft.com/office/powerpoint/2010/main" val="3173945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559C6-1327-0489-AAE4-1353EBD0D1C6}"/>
              </a:ext>
            </a:extLst>
          </p:cNvPr>
          <p:cNvSpPr>
            <a:spLocks noGrp="1"/>
          </p:cNvSpPr>
          <p:nvPr>
            <p:ph type="title"/>
          </p:nvPr>
        </p:nvSpPr>
        <p:spPr/>
        <p:txBody>
          <a:bodyPr/>
          <a:lstStyle/>
          <a:p>
            <a:r>
              <a:rPr lang="en-US" dirty="0"/>
              <a:t>Long-Term Memory &amp; Software Structures</a:t>
            </a:r>
          </a:p>
        </p:txBody>
      </p:sp>
      <p:sp>
        <p:nvSpPr>
          <p:cNvPr id="3" name="Content Placeholder 2">
            <a:extLst>
              <a:ext uri="{FF2B5EF4-FFF2-40B4-BE49-F238E27FC236}">
                <a16:creationId xmlns:a16="http://schemas.microsoft.com/office/drawing/2014/main" id="{4C0F1EC7-B10A-0429-EB8A-0306154BD2A4}"/>
              </a:ext>
            </a:extLst>
          </p:cNvPr>
          <p:cNvSpPr>
            <a:spLocks noGrp="1"/>
          </p:cNvSpPr>
          <p:nvPr>
            <p:ph idx="1"/>
          </p:nvPr>
        </p:nvSpPr>
        <p:spPr/>
        <p:txBody>
          <a:bodyPr/>
          <a:lstStyle/>
          <a:p>
            <a:r>
              <a:rPr lang="en-US" dirty="0"/>
              <a:t>Chunks</a:t>
            </a:r>
          </a:p>
          <a:p>
            <a:r>
              <a:rPr lang="en-US" dirty="0"/>
              <a:t>Analogies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232493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559C6-1327-0489-AAE4-1353EBD0D1C6}"/>
              </a:ext>
            </a:extLst>
          </p:cNvPr>
          <p:cNvSpPr>
            <a:spLocks noGrp="1"/>
          </p:cNvSpPr>
          <p:nvPr>
            <p:ph type="title"/>
          </p:nvPr>
        </p:nvSpPr>
        <p:spPr/>
        <p:txBody>
          <a:bodyPr/>
          <a:lstStyle/>
          <a:p>
            <a:r>
              <a:rPr lang="en-US" dirty="0"/>
              <a:t>Chunks</a:t>
            </a:r>
          </a:p>
        </p:txBody>
      </p:sp>
      <p:sp>
        <p:nvSpPr>
          <p:cNvPr id="3" name="Content Placeholder 2">
            <a:extLst>
              <a:ext uri="{FF2B5EF4-FFF2-40B4-BE49-F238E27FC236}">
                <a16:creationId xmlns:a16="http://schemas.microsoft.com/office/drawing/2014/main" id="{4C0F1EC7-B10A-0429-EB8A-0306154BD2A4}"/>
              </a:ext>
            </a:extLst>
          </p:cNvPr>
          <p:cNvSpPr>
            <a:spLocks noGrp="1"/>
          </p:cNvSpPr>
          <p:nvPr>
            <p:ph idx="1"/>
          </p:nvPr>
        </p:nvSpPr>
        <p:spPr/>
        <p:txBody>
          <a:bodyPr/>
          <a:lstStyle/>
          <a:p>
            <a:pPr marL="0" indent="0">
              <a:buNone/>
            </a:pPr>
            <a:r>
              <a:rPr lang="en-US" dirty="0"/>
              <a:t>“memory elements are grouped together so that elements within a chunk are strongly related to one another but loosely related to elements in other chunks”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93285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559C6-1327-0489-AAE4-1353EBD0D1C6}"/>
              </a:ext>
            </a:extLst>
          </p:cNvPr>
          <p:cNvSpPr>
            <a:spLocks noGrp="1"/>
          </p:cNvSpPr>
          <p:nvPr>
            <p:ph type="title"/>
          </p:nvPr>
        </p:nvSpPr>
        <p:spPr/>
        <p:txBody>
          <a:bodyPr/>
          <a:lstStyle/>
          <a:p>
            <a:r>
              <a:rPr lang="en-US" dirty="0"/>
              <a:t>Chunks</a:t>
            </a:r>
          </a:p>
        </p:txBody>
      </p:sp>
      <p:sp>
        <p:nvSpPr>
          <p:cNvPr id="3" name="Content Placeholder 2">
            <a:extLst>
              <a:ext uri="{FF2B5EF4-FFF2-40B4-BE49-F238E27FC236}">
                <a16:creationId xmlns:a16="http://schemas.microsoft.com/office/drawing/2014/main" id="{4C0F1EC7-B10A-0429-EB8A-0306154BD2A4}"/>
              </a:ext>
            </a:extLst>
          </p:cNvPr>
          <p:cNvSpPr>
            <a:spLocks noGrp="1"/>
          </p:cNvSpPr>
          <p:nvPr>
            <p:ph idx="1"/>
          </p:nvPr>
        </p:nvSpPr>
        <p:spPr/>
        <p:txBody>
          <a:bodyPr/>
          <a:lstStyle/>
          <a:p>
            <a:pPr marL="0" indent="0">
              <a:buNone/>
            </a:pPr>
            <a:r>
              <a:rPr lang="en-US" dirty="0"/>
              <a:t>“memory elements are grouped together so that elements within a chunk are strongly related to one another but loosely related to elements in other chunks”</a:t>
            </a:r>
          </a:p>
          <a:p>
            <a:pPr marL="0" indent="0">
              <a:buNone/>
            </a:pPr>
            <a:endParaRPr lang="en-US" dirty="0"/>
          </a:p>
          <a:p>
            <a:pPr marL="0" indent="0">
              <a:buNone/>
            </a:pPr>
            <a:endParaRPr lang="en-US" dirty="0"/>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3EBBF339-CF4C-7E6E-35E1-71F2063A4F33}"/>
                  </a:ext>
                </a:extLst>
              </p14:cNvPr>
              <p14:cNvContentPartPr/>
              <p14:nvPr/>
            </p14:nvContentPartPr>
            <p14:xfrm>
              <a:off x="8396226" y="2020581"/>
              <a:ext cx="2634840" cy="37440"/>
            </p14:xfrm>
          </p:contentPart>
        </mc:Choice>
        <mc:Fallback xmlns="">
          <p:pic>
            <p:nvPicPr>
              <p:cNvPr id="5" name="Ink 4">
                <a:extLst>
                  <a:ext uri="{FF2B5EF4-FFF2-40B4-BE49-F238E27FC236}">
                    <a16:creationId xmlns:a16="http://schemas.microsoft.com/office/drawing/2014/main" id="{3EBBF339-CF4C-7E6E-35E1-71F2063A4F33}"/>
                  </a:ext>
                </a:extLst>
              </p:cNvPr>
              <p:cNvPicPr/>
              <p:nvPr/>
            </p:nvPicPr>
            <p:blipFill>
              <a:blip r:embed="rId4"/>
              <a:stretch>
                <a:fillRect/>
              </a:stretch>
            </p:blipFill>
            <p:spPr>
              <a:xfrm>
                <a:off x="8324586" y="1876581"/>
                <a:ext cx="2778480" cy="3250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F629DDAC-8A60-E73D-42F7-81C58D611C6F}"/>
                  </a:ext>
                </a:extLst>
              </p14:cNvPr>
              <p14:cNvContentPartPr/>
              <p14:nvPr/>
            </p14:nvContentPartPr>
            <p14:xfrm>
              <a:off x="986706" y="2426301"/>
              <a:ext cx="6127560" cy="35280"/>
            </p14:xfrm>
          </p:contentPart>
        </mc:Choice>
        <mc:Fallback xmlns="">
          <p:pic>
            <p:nvPicPr>
              <p:cNvPr id="6" name="Ink 5">
                <a:extLst>
                  <a:ext uri="{FF2B5EF4-FFF2-40B4-BE49-F238E27FC236}">
                    <a16:creationId xmlns:a16="http://schemas.microsoft.com/office/drawing/2014/main" id="{F629DDAC-8A60-E73D-42F7-81C58D611C6F}"/>
                  </a:ext>
                </a:extLst>
              </p:cNvPr>
              <p:cNvPicPr/>
              <p:nvPr/>
            </p:nvPicPr>
            <p:blipFill>
              <a:blip r:embed="rId6"/>
              <a:stretch>
                <a:fillRect/>
              </a:stretch>
            </p:blipFill>
            <p:spPr>
              <a:xfrm>
                <a:off x="915066" y="2282661"/>
                <a:ext cx="6271200" cy="3229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BE208395-409F-A4E9-7E3D-C93B798A0530}"/>
                  </a:ext>
                </a:extLst>
              </p14:cNvPr>
              <p14:cNvContentPartPr/>
              <p14:nvPr/>
            </p14:nvContentPartPr>
            <p14:xfrm>
              <a:off x="7891866" y="2410101"/>
              <a:ext cx="2552760" cy="27000"/>
            </p14:xfrm>
          </p:contentPart>
        </mc:Choice>
        <mc:Fallback xmlns="">
          <p:pic>
            <p:nvPicPr>
              <p:cNvPr id="7" name="Ink 6">
                <a:extLst>
                  <a:ext uri="{FF2B5EF4-FFF2-40B4-BE49-F238E27FC236}">
                    <a16:creationId xmlns:a16="http://schemas.microsoft.com/office/drawing/2014/main" id="{BE208395-409F-A4E9-7E3D-C93B798A0530}"/>
                  </a:ext>
                </a:extLst>
              </p:cNvPr>
              <p:cNvPicPr/>
              <p:nvPr/>
            </p:nvPicPr>
            <p:blipFill>
              <a:blip r:embed="rId8"/>
              <a:stretch>
                <a:fillRect/>
              </a:stretch>
            </p:blipFill>
            <p:spPr>
              <a:xfrm>
                <a:off x="7819866" y="2266461"/>
                <a:ext cx="2696400" cy="3146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Ink 7">
                <a:extLst>
                  <a:ext uri="{FF2B5EF4-FFF2-40B4-BE49-F238E27FC236}">
                    <a16:creationId xmlns:a16="http://schemas.microsoft.com/office/drawing/2014/main" id="{B521C557-C33A-BE68-1213-544059D08E7A}"/>
                  </a:ext>
                </a:extLst>
              </p14:cNvPr>
              <p14:cNvContentPartPr/>
              <p14:nvPr/>
            </p14:nvContentPartPr>
            <p14:xfrm>
              <a:off x="982386" y="2807541"/>
              <a:ext cx="3759120" cy="39960"/>
            </p14:xfrm>
          </p:contentPart>
        </mc:Choice>
        <mc:Fallback xmlns="">
          <p:pic>
            <p:nvPicPr>
              <p:cNvPr id="8" name="Ink 7">
                <a:extLst>
                  <a:ext uri="{FF2B5EF4-FFF2-40B4-BE49-F238E27FC236}">
                    <a16:creationId xmlns:a16="http://schemas.microsoft.com/office/drawing/2014/main" id="{B521C557-C33A-BE68-1213-544059D08E7A}"/>
                  </a:ext>
                </a:extLst>
              </p:cNvPr>
              <p:cNvPicPr/>
              <p:nvPr/>
            </p:nvPicPr>
            <p:blipFill>
              <a:blip r:embed="rId10"/>
              <a:stretch>
                <a:fillRect/>
              </a:stretch>
            </p:blipFill>
            <p:spPr>
              <a:xfrm>
                <a:off x="910386" y="2663541"/>
                <a:ext cx="3902760" cy="327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1" name="Ink 10">
                <a:extLst>
                  <a:ext uri="{FF2B5EF4-FFF2-40B4-BE49-F238E27FC236}">
                    <a16:creationId xmlns:a16="http://schemas.microsoft.com/office/drawing/2014/main" id="{62CF99C3-9797-64B6-E473-343876548609}"/>
                  </a:ext>
                </a:extLst>
              </p14:cNvPr>
              <p14:cNvContentPartPr/>
              <p14:nvPr/>
            </p14:nvContentPartPr>
            <p14:xfrm>
              <a:off x="5966226" y="2632581"/>
              <a:ext cx="628920" cy="890280"/>
            </p14:xfrm>
          </p:contentPart>
        </mc:Choice>
        <mc:Fallback xmlns="">
          <p:pic>
            <p:nvPicPr>
              <p:cNvPr id="11" name="Ink 10">
                <a:extLst>
                  <a:ext uri="{FF2B5EF4-FFF2-40B4-BE49-F238E27FC236}">
                    <a16:creationId xmlns:a16="http://schemas.microsoft.com/office/drawing/2014/main" id="{62CF99C3-9797-64B6-E473-343876548609}"/>
                  </a:ext>
                </a:extLst>
              </p:cNvPr>
              <p:cNvPicPr/>
              <p:nvPr/>
            </p:nvPicPr>
            <p:blipFill>
              <a:blip r:embed="rId12"/>
              <a:stretch>
                <a:fillRect/>
              </a:stretch>
            </p:blipFill>
            <p:spPr>
              <a:xfrm>
                <a:off x="5930226" y="2560941"/>
                <a:ext cx="700560" cy="10339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a:extLst>
                  <a:ext uri="{FF2B5EF4-FFF2-40B4-BE49-F238E27FC236}">
                    <a16:creationId xmlns:a16="http://schemas.microsoft.com/office/drawing/2014/main" id="{AD16BA85-EAFE-9DAC-3F15-B77ED8F418CE}"/>
                  </a:ext>
                </a:extLst>
              </p14:cNvPr>
              <p14:cNvContentPartPr/>
              <p14:nvPr/>
            </p14:nvContentPartPr>
            <p14:xfrm>
              <a:off x="5797026" y="2632581"/>
              <a:ext cx="189720" cy="312480"/>
            </p14:xfrm>
          </p:contentPart>
        </mc:Choice>
        <mc:Fallback xmlns="">
          <p:pic>
            <p:nvPicPr>
              <p:cNvPr id="12" name="Ink 11">
                <a:extLst>
                  <a:ext uri="{FF2B5EF4-FFF2-40B4-BE49-F238E27FC236}">
                    <a16:creationId xmlns:a16="http://schemas.microsoft.com/office/drawing/2014/main" id="{AD16BA85-EAFE-9DAC-3F15-B77ED8F418CE}"/>
                  </a:ext>
                </a:extLst>
              </p:cNvPr>
              <p:cNvPicPr/>
              <p:nvPr/>
            </p:nvPicPr>
            <p:blipFill>
              <a:blip r:embed="rId14"/>
              <a:stretch>
                <a:fillRect/>
              </a:stretch>
            </p:blipFill>
            <p:spPr>
              <a:xfrm>
                <a:off x="5761386" y="2560581"/>
                <a:ext cx="261360" cy="45612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3" name="Ink 12">
                <a:extLst>
                  <a:ext uri="{FF2B5EF4-FFF2-40B4-BE49-F238E27FC236}">
                    <a16:creationId xmlns:a16="http://schemas.microsoft.com/office/drawing/2014/main" id="{30F7C8C1-7549-D0B1-7FE3-76E54E49662C}"/>
                  </a:ext>
                </a:extLst>
              </p14:cNvPr>
              <p14:cNvContentPartPr/>
              <p14:nvPr/>
            </p14:nvContentPartPr>
            <p14:xfrm>
              <a:off x="6007266" y="2650941"/>
              <a:ext cx="231840" cy="234360"/>
            </p14:xfrm>
          </p:contentPart>
        </mc:Choice>
        <mc:Fallback xmlns="">
          <p:pic>
            <p:nvPicPr>
              <p:cNvPr id="13" name="Ink 12">
                <a:extLst>
                  <a:ext uri="{FF2B5EF4-FFF2-40B4-BE49-F238E27FC236}">
                    <a16:creationId xmlns:a16="http://schemas.microsoft.com/office/drawing/2014/main" id="{30F7C8C1-7549-D0B1-7FE3-76E54E49662C}"/>
                  </a:ext>
                </a:extLst>
              </p:cNvPr>
              <p:cNvPicPr/>
              <p:nvPr/>
            </p:nvPicPr>
            <p:blipFill>
              <a:blip r:embed="rId16"/>
              <a:stretch>
                <a:fillRect/>
              </a:stretch>
            </p:blipFill>
            <p:spPr>
              <a:xfrm>
                <a:off x="5971266" y="2579301"/>
                <a:ext cx="303480" cy="378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4" name="Ink 13">
                <a:extLst>
                  <a:ext uri="{FF2B5EF4-FFF2-40B4-BE49-F238E27FC236}">
                    <a16:creationId xmlns:a16="http://schemas.microsoft.com/office/drawing/2014/main" id="{2293C397-EA3A-1229-08EC-0ED4BBB4EA60}"/>
                  </a:ext>
                </a:extLst>
              </p14:cNvPr>
              <p14:cNvContentPartPr/>
              <p14:nvPr/>
            </p14:nvContentPartPr>
            <p14:xfrm>
              <a:off x="2574306" y="3044061"/>
              <a:ext cx="552240" cy="977760"/>
            </p14:xfrm>
          </p:contentPart>
        </mc:Choice>
        <mc:Fallback xmlns="">
          <p:pic>
            <p:nvPicPr>
              <p:cNvPr id="14" name="Ink 13">
                <a:extLst>
                  <a:ext uri="{FF2B5EF4-FFF2-40B4-BE49-F238E27FC236}">
                    <a16:creationId xmlns:a16="http://schemas.microsoft.com/office/drawing/2014/main" id="{2293C397-EA3A-1229-08EC-0ED4BBB4EA60}"/>
                  </a:ext>
                </a:extLst>
              </p:cNvPr>
              <p:cNvPicPr/>
              <p:nvPr/>
            </p:nvPicPr>
            <p:blipFill>
              <a:blip r:embed="rId18"/>
              <a:stretch>
                <a:fillRect/>
              </a:stretch>
            </p:blipFill>
            <p:spPr>
              <a:xfrm>
                <a:off x="2538306" y="2972421"/>
                <a:ext cx="623880" cy="112140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5" name="Ink 14">
                <a:extLst>
                  <a:ext uri="{FF2B5EF4-FFF2-40B4-BE49-F238E27FC236}">
                    <a16:creationId xmlns:a16="http://schemas.microsoft.com/office/drawing/2014/main" id="{F1DD1FB4-E7AD-279F-814D-DC439389C7BD}"/>
                  </a:ext>
                </a:extLst>
              </p14:cNvPr>
              <p14:cNvContentPartPr/>
              <p14:nvPr/>
            </p14:nvContentPartPr>
            <p14:xfrm>
              <a:off x="2426346" y="3013101"/>
              <a:ext cx="155520" cy="242280"/>
            </p14:xfrm>
          </p:contentPart>
        </mc:Choice>
        <mc:Fallback xmlns="">
          <p:pic>
            <p:nvPicPr>
              <p:cNvPr id="15" name="Ink 14">
                <a:extLst>
                  <a:ext uri="{FF2B5EF4-FFF2-40B4-BE49-F238E27FC236}">
                    <a16:creationId xmlns:a16="http://schemas.microsoft.com/office/drawing/2014/main" id="{F1DD1FB4-E7AD-279F-814D-DC439389C7BD}"/>
                  </a:ext>
                </a:extLst>
              </p:cNvPr>
              <p:cNvPicPr/>
              <p:nvPr/>
            </p:nvPicPr>
            <p:blipFill>
              <a:blip r:embed="rId20"/>
              <a:stretch>
                <a:fillRect/>
              </a:stretch>
            </p:blipFill>
            <p:spPr>
              <a:xfrm>
                <a:off x="2390346" y="2941461"/>
                <a:ext cx="227160" cy="38592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6" name="Ink 15">
                <a:extLst>
                  <a:ext uri="{FF2B5EF4-FFF2-40B4-BE49-F238E27FC236}">
                    <a16:creationId xmlns:a16="http://schemas.microsoft.com/office/drawing/2014/main" id="{C9DB6CB4-A9EA-0E80-2BE8-F6E6294AD345}"/>
                  </a:ext>
                </a:extLst>
              </p14:cNvPr>
              <p14:cNvContentPartPr/>
              <p14:nvPr/>
            </p14:nvContentPartPr>
            <p14:xfrm>
              <a:off x="2618586" y="3060261"/>
              <a:ext cx="202320" cy="188640"/>
            </p14:xfrm>
          </p:contentPart>
        </mc:Choice>
        <mc:Fallback xmlns="">
          <p:pic>
            <p:nvPicPr>
              <p:cNvPr id="16" name="Ink 15">
                <a:extLst>
                  <a:ext uri="{FF2B5EF4-FFF2-40B4-BE49-F238E27FC236}">
                    <a16:creationId xmlns:a16="http://schemas.microsoft.com/office/drawing/2014/main" id="{C9DB6CB4-A9EA-0E80-2BE8-F6E6294AD345}"/>
                  </a:ext>
                </a:extLst>
              </p:cNvPr>
              <p:cNvPicPr/>
              <p:nvPr/>
            </p:nvPicPr>
            <p:blipFill>
              <a:blip r:embed="rId22"/>
              <a:stretch>
                <a:fillRect/>
              </a:stretch>
            </p:blipFill>
            <p:spPr>
              <a:xfrm>
                <a:off x="2582586" y="2988261"/>
                <a:ext cx="273960" cy="332280"/>
              </a:xfrm>
              <a:prstGeom prst="rect">
                <a:avLst/>
              </a:prstGeom>
            </p:spPr>
          </p:pic>
        </mc:Fallback>
      </mc:AlternateContent>
      <p:sp>
        <p:nvSpPr>
          <p:cNvPr id="17" name="Rectangle 16">
            <a:extLst>
              <a:ext uri="{FF2B5EF4-FFF2-40B4-BE49-F238E27FC236}">
                <a16:creationId xmlns:a16="http://schemas.microsoft.com/office/drawing/2014/main" id="{692E9EE7-E88B-5F5C-E75D-A667EFF40AB5}"/>
              </a:ext>
            </a:extLst>
          </p:cNvPr>
          <p:cNvSpPr/>
          <p:nvPr/>
        </p:nvSpPr>
        <p:spPr>
          <a:xfrm>
            <a:off x="3147835" y="3729433"/>
            <a:ext cx="1805302" cy="584775"/>
          </a:xfrm>
          <a:prstGeom prst="rect">
            <a:avLst/>
          </a:prstGeom>
          <a:noFill/>
        </p:spPr>
        <p:txBody>
          <a:bodyPr wrap="none" lIns="91440" tIns="45720" rIns="91440" bIns="45720">
            <a:spAutoFit/>
          </a:bodyPr>
          <a:lstStyle/>
          <a:p>
            <a:pPr algn="ctr"/>
            <a:r>
              <a:rPr lang="en-GB" sz="3200" b="1" cap="none" spc="0" dirty="0">
                <a:ln w="6600">
                  <a:solidFill>
                    <a:schemeClr val="accent2"/>
                  </a:solidFill>
                  <a:prstDash val="solid"/>
                </a:ln>
                <a:solidFill>
                  <a:srgbClr val="FFFFFF"/>
                </a:solidFill>
                <a:effectLst>
                  <a:outerShdw dist="38100" dir="2700000" algn="tl" rotWithShape="0">
                    <a:schemeClr val="accent2"/>
                  </a:outerShdw>
                </a:effectLst>
              </a:rPr>
              <a:t>coupling</a:t>
            </a:r>
          </a:p>
        </p:txBody>
      </p:sp>
      <p:sp>
        <p:nvSpPr>
          <p:cNvPr id="18" name="Rectangle 17">
            <a:extLst>
              <a:ext uri="{FF2B5EF4-FFF2-40B4-BE49-F238E27FC236}">
                <a16:creationId xmlns:a16="http://schemas.microsoft.com/office/drawing/2014/main" id="{787FA6B3-8262-DA39-D600-1EA1C1CCA3A5}"/>
              </a:ext>
            </a:extLst>
          </p:cNvPr>
          <p:cNvSpPr/>
          <p:nvPr/>
        </p:nvSpPr>
        <p:spPr>
          <a:xfrm>
            <a:off x="6596774" y="3255381"/>
            <a:ext cx="1906292" cy="584775"/>
          </a:xfrm>
          <a:prstGeom prst="rect">
            <a:avLst/>
          </a:prstGeom>
          <a:noFill/>
        </p:spPr>
        <p:txBody>
          <a:bodyPr wrap="none" lIns="91440" tIns="45720" rIns="91440" bIns="45720">
            <a:spAutoFit/>
          </a:bodyPr>
          <a:lstStyle/>
          <a:p>
            <a:pPr algn="ctr"/>
            <a:r>
              <a:rPr lang="en-GB" sz="3200" b="1" cap="none" spc="0" dirty="0">
                <a:ln w="6600">
                  <a:solidFill>
                    <a:schemeClr val="accent5">
                      <a:lumMod val="60000"/>
                      <a:lumOff val="40000"/>
                    </a:schemeClr>
                  </a:solidFill>
                  <a:prstDash val="solid"/>
                </a:ln>
                <a:solidFill>
                  <a:srgbClr val="FFFFFF"/>
                </a:solidFill>
                <a:effectLst>
                  <a:outerShdw dist="38100" dir="2700000" algn="tl" rotWithShape="0">
                    <a:schemeClr val="accent2"/>
                  </a:outerShdw>
                </a:effectLst>
              </a:rPr>
              <a:t>cohesion</a:t>
            </a:r>
          </a:p>
        </p:txBody>
      </p:sp>
    </p:spTree>
    <p:extLst>
      <p:ext uri="{BB962C8B-B14F-4D97-AF65-F5344CB8AC3E}">
        <p14:creationId xmlns:p14="http://schemas.microsoft.com/office/powerpoint/2010/main" val="4175358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C90B1-8CDE-C6D5-89FA-0EEC008063CD}"/>
              </a:ext>
            </a:extLst>
          </p:cNvPr>
          <p:cNvSpPr>
            <a:spLocks noGrp="1"/>
          </p:cNvSpPr>
          <p:nvPr>
            <p:ph type="title"/>
          </p:nvPr>
        </p:nvSpPr>
        <p:spPr/>
        <p:txBody>
          <a:bodyPr/>
          <a:lstStyle/>
          <a:p>
            <a:r>
              <a:rPr lang="en-US" dirty="0"/>
              <a:t>Analogies</a:t>
            </a:r>
          </a:p>
        </p:txBody>
      </p:sp>
      <p:sp>
        <p:nvSpPr>
          <p:cNvPr id="4" name="TextBox 3">
            <a:extLst>
              <a:ext uri="{FF2B5EF4-FFF2-40B4-BE49-F238E27FC236}">
                <a16:creationId xmlns:a16="http://schemas.microsoft.com/office/drawing/2014/main" id="{3A1D80E7-FAB1-6971-4714-01B9149AE5D6}"/>
              </a:ext>
            </a:extLst>
          </p:cNvPr>
          <p:cNvSpPr txBox="1"/>
          <p:nvPr/>
        </p:nvSpPr>
        <p:spPr>
          <a:xfrm>
            <a:off x="838200" y="1929007"/>
            <a:ext cx="7203510" cy="3600986"/>
          </a:xfrm>
          <a:prstGeom prst="rect">
            <a:avLst/>
          </a:prstGeom>
          <a:noFill/>
        </p:spPr>
        <p:txBody>
          <a:bodyPr wrap="square" rtlCol="0">
            <a:spAutoFit/>
          </a:bodyPr>
          <a:lstStyle/>
          <a:p>
            <a:r>
              <a:rPr lang="en-GB" sz="2800" b="1" dirty="0">
                <a:effectLst/>
                <a:latin typeface="AdvP8C43"/>
              </a:rPr>
              <a:t>Analogy is at the core of higher-order cognition. As Douglas Hofstadter puts it, “Analogy is the engine of cognition.” Analogical thinking enters into creative discovery, problem-solving, categorization, and learning and transfer</a:t>
            </a:r>
            <a:endParaRPr lang="en-GB" sz="2800" dirty="0">
              <a:effectLst/>
              <a:latin typeface="AdvP8C43"/>
            </a:endParaRPr>
          </a:p>
          <a:p>
            <a:endParaRPr lang="en-GB" dirty="0">
              <a:latin typeface="AdvP8C43"/>
            </a:endParaRPr>
          </a:p>
          <a:p>
            <a:r>
              <a:rPr lang="en-GB" sz="2400" dirty="0" err="1">
                <a:latin typeface="AdvP8C43"/>
              </a:rPr>
              <a:t>Gentner</a:t>
            </a:r>
            <a:r>
              <a:rPr lang="en-GB" sz="2400" dirty="0">
                <a:latin typeface="AdvP8C43"/>
              </a:rPr>
              <a:t> &amp; Smith (</a:t>
            </a:r>
            <a:r>
              <a:rPr lang="en-GB" sz="2400" i="1" dirty="0" err="1">
                <a:effectLst/>
                <a:latin typeface="TimesNewRoman,Italic"/>
              </a:rPr>
              <a:t>Encyclopedia</a:t>
            </a:r>
            <a:r>
              <a:rPr lang="en-GB" sz="2400" i="1" dirty="0">
                <a:effectLst/>
                <a:latin typeface="TimesNewRoman,Italic"/>
              </a:rPr>
              <a:t> of Human </a:t>
            </a:r>
            <a:r>
              <a:rPr lang="en-GB" sz="2400" i="1" dirty="0" err="1">
                <a:effectLst/>
                <a:latin typeface="TimesNewRoman,Italic"/>
              </a:rPr>
              <a:t>Behavior</a:t>
            </a:r>
            <a:r>
              <a:rPr lang="en-GB" sz="2400" dirty="0">
                <a:latin typeface="TimesNewRoman,Italic"/>
              </a:rPr>
              <a:t>)</a:t>
            </a:r>
            <a:endParaRPr lang="en-GB" sz="2400" dirty="0"/>
          </a:p>
          <a:p>
            <a:endParaRPr lang="en-US" dirty="0"/>
          </a:p>
        </p:txBody>
      </p:sp>
      <p:pic>
        <p:nvPicPr>
          <p:cNvPr id="25" name="Content Placeholder 24">
            <a:extLst>
              <a:ext uri="{FF2B5EF4-FFF2-40B4-BE49-F238E27FC236}">
                <a16:creationId xmlns:a16="http://schemas.microsoft.com/office/drawing/2014/main" id="{C06343A2-0C1F-3747-E58F-C265AD7D3929}"/>
              </a:ext>
            </a:extLst>
          </p:cNvPr>
          <p:cNvPicPr>
            <a:picLocks noGrp="1" noChangeAspect="1"/>
          </p:cNvPicPr>
          <p:nvPr>
            <p:ph idx="1"/>
          </p:nvPr>
        </p:nvPicPr>
        <p:blipFill>
          <a:blip r:embed="rId3"/>
          <a:stretch>
            <a:fillRect/>
          </a:stretch>
        </p:blipFill>
        <p:spPr>
          <a:xfrm>
            <a:off x="8217856" y="693616"/>
            <a:ext cx="3419606" cy="4158294"/>
          </a:xfrm>
        </p:spPr>
      </p:pic>
      <p:sp>
        <p:nvSpPr>
          <p:cNvPr id="8" name="Explosion 2 7">
            <a:extLst>
              <a:ext uri="{FF2B5EF4-FFF2-40B4-BE49-F238E27FC236}">
                <a16:creationId xmlns:a16="http://schemas.microsoft.com/office/drawing/2014/main" id="{26D9966F-64D3-44FE-1C9A-C565AEB316A3}"/>
              </a:ext>
            </a:extLst>
          </p:cNvPr>
          <p:cNvSpPr/>
          <p:nvPr/>
        </p:nvSpPr>
        <p:spPr>
          <a:xfrm>
            <a:off x="10545610" y="4235405"/>
            <a:ext cx="1194931" cy="688127"/>
          </a:xfrm>
          <a:prstGeom prst="irregularSeal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Explosion 1 5">
            <a:extLst>
              <a:ext uri="{FF2B5EF4-FFF2-40B4-BE49-F238E27FC236}">
                <a16:creationId xmlns:a16="http://schemas.microsoft.com/office/drawing/2014/main" id="{23F1E900-FC6B-5E2D-7FD3-2DE0398C4389}"/>
              </a:ext>
            </a:extLst>
          </p:cNvPr>
          <p:cNvSpPr/>
          <p:nvPr/>
        </p:nvSpPr>
        <p:spPr>
          <a:xfrm>
            <a:off x="8320935" y="4307028"/>
            <a:ext cx="814192" cy="688127"/>
          </a:xfrm>
          <a:prstGeom prst="irregularSeal1">
            <a:avLst/>
          </a:prstGeom>
          <a:solidFill>
            <a:schemeClr val="accent2">
              <a:lumMod val="60000"/>
              <a:lumOff val="4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1144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15799</TotalTime>
  <Words>3024</Words>
  <Application>Microsoft Macintosh PowerPoint</Application>
  <PresentationFormat>Widescreen</PresentationFormat>
  <Paragraphs>279</Paragraphs>
  <Slides>25</Slides>
  <Notes>25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AdvP8C43</vt:lpstr>
      <vt:lpstr>Aptos</vt:lpstr>
      <vt:lpstr>Aptos Display</vt:lpstr>
      <vt:lpstr>Arial</vt:lpstr>
      <vt:lpstr>Courier</vt:lpstr>
      <vt:lpstr>Courier New</vt:lpstr>
      <vt:lpstr>Sabon</vt:lpstr>
      <vt:lpstr>TimesNewRoman,Italic</vt:lpstr>
      <vt:lpstr>Office Theme</vt:lpstr>
      <vt:lpstr>Analysing Open Source Software to Better Understand Long Term Memory Structures in the Human Brain</vt:lpstr>
      <vt:lpstr>Conjecture</vt:lpstr>
      <vt:lpstr>Conjecture</vt:lpstr>
      <vt:lpstr>30,000 ft view argument</vt:lpstr>
      <vt:lpstr>30,000 ft view argument</vt:lpstr>
      <vt:lpstr>Long-Term Memory &amp; Software Structures</vt:lpstr>
      <vt:lpstr>Chunks</vt:lpstr>
      <vt:lpstr>Chunks</vt:lpstr>
      <vt:lpstr>Analogies</vt:lpstr>
      <vt:lpstr>So What?</vt:lpstr>
      <vt:lpstr>So What?</vt:lpstr>
      <vt:lpstr>Z = f(a1,a2,a3,b1,b2,b3)</vt:lpstr>
      <vt:lpstr>Refactoring Algorithm</vt:lpstr>
      <vt:lpstr>1: Distillation</vt:lpstr>
      <vt:lpstr>Dependency Graph</vt:lpstr>
      <vt:lpstr>Dependency Graph</vt:lpstr>
      <vt:lpstr>Dependency Graph</vt:lpstr>
      <vt:lpstr>Dependency Graph</vt:lpstr>
      <vt:lpstr>Dependency Graph</vt:lpstr>
      <vt:lpstr>Code snippet dependency graph</vt:lpstr>
      <vt:lpstr>Structural Graph</vt:lpstr>
      <vt:lpstr>2 : Library of Alternative Structures</vt:lpstr>
      <vt:lpstr>Chunking Penalty Function</vt:lpstr>
      <vt:lpstr>Analysing Open Source</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Mullen</dc:creator>
  <cp:lastModifiedBy>Tom Mullen</cp:lastModifiedBy>
  <cp:revision>34</cp:revision>
  <cp:lastPrinted>2024-08-24T15:42:50Z</cp:lastPrinted>
  <dcterms:created xsi:type="dcterms:W3CDTF">2024-07-27T06:40:30Z</dcterms:created>
  <dcterms:modified xsi:type="dcterms:W3CDTF">2024-09-03T16:38:20Z</dcterms:modified>
</cp:coreProperties>
</file>